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90" r:id="rId4"/>
    <p:sldId id="259" r:id="rId5"/>
    <p:sldId id="258" r:id="rId6"/>
    <p:sldId id="261" r:id="rId7"/>
    <p:sldId id="262" r:id="rId8"/>
    <p:sldId id="263" r:id="rId9"/>
    <p:sldId id="264" r:id="rId10"/>
    <p:sldId id="270" r:id="rId11"/>
    <p:sldId id="271" r:id="rId12"/>
    <p:sldId id="272" r:id="rId13"/>
    <p:sldId id="273" r:id="rId14"/>
    <p:sldId id="274" r:id="rId15"/>
    <p:sldId id="275" r:id="rId16"/>
    <p:sldId id="292" r:id="rId17"/>
    <p:sldId id="293" r:id="rId18"/>
    <p:sldId id="291"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CC66FF"/>
    <a:srgbClr val="99CC00"/>
    <a:srgbClr val="33CCFF"/>
    <a:srgbClr val="33CC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769A67-5537-4470-8252-F8E04E7018F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353497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69A67-5537-4470-8252-F8E04E7018F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327674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69A67-5537-4470-8252-F8E04E7018F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358921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69A67-5537-4470-8252-F8E04E7018F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89782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769A67-5537-4470-8252-F8E04E7018F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4091080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769A67-5537-4470-8252-F8E04E7018F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20734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769A67-5537-4470-8252-F8E04E7018FD}"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62740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769A67-5537-4470-8252-F8E04E7018FD}"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134687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69A67-5537-4470-8252-F8E04E7018FD}"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314282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769A67-5537-4470-8252-F8E04E7018F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389812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769A67-5537-4470-8252-F8E04E7018F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1341F-5814-4272-8F0E-E4833364229C}" type="slidenum">
              <a:rPr lang="en-US" smtClean="0"/>
              <a:t>‹#›</a:t>
            </a:fld>
            <a:endParaRPr lang="en-US"/>
          </a:p>
        </p:txBody>
      </p:sp>
    </p:spTree>
    <p:extLst>
      <p:ext uri="{BB962C8B-B14F-4D97-AF65-F5344CB8AC3E}">
        <p14:creationId xmlns:p14="http://schemas.microsoft.com/office/powerpoint/2010/main" val="159882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69A67-5537-4470-8252-F8E04E7018FD}" type="datetimeFigureOut">
              <a:rPr lang="en-US" smtClean="0"/>
              <a:t>4/18/2023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1341F-5814-4272-8F0E-E4833364229C}" type="slidenum">
              <a:rPr lang="en-US" smtClean="0"/>
              <a:t>‹#›</a:t>
            </a:fld>
            <a:endParaRPr lang="en-US"/>
          </a:p>
        </p:txBody>
      </p:sp>
    </p:spTree>
    <p:extLst>
      <p:ext uri="{BB962C8B-B14F-4D97-AF65-F5344CB8AC3E}">
        <p14:creationId xmlns:p14="http://schemas.microsoft.com/office/powerpoint/2010/main" val="2328180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mentimeter.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13363" y="4721698"/>
            <a:ext cx="6050280" cy="4603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threePt" dir="t"/>
            </a:scene3d>
          </a:bodyPr>
          <a:lstStyle/>
          <a:p>
            <a:pPr algn="ctr"/>
            <a:r>
              <a:rPr lang="en-US" sz="2400" b="1"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8:30 </a:t>
            </a:r>
            <a:r>
              <a:rPr lang="en-US" sz="2400" b="1" dirty="0"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AM – </a:t>
            </a:r>
            <a:r>
              <a:rPr lang="en-US" sz="2400" b="1" dirty="0" err="1"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Thứ</a:t>
            </a:r>
            <a:r>
              <a:rPr lang="en-US" sz="2400" b="1" dirty="0"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 </a:t>
            </a:r>
            <a:r>
              <a:rPr lang="en-US" sz="2400" b="1" dirty="0" err="1"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năm</a:t>
            </a:r>
            <a:r>
              <a:rPr lang="en-US" sz="2400" b="1" dirty="0"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 02/12/2021</a:t>
            </a:r>
          </a:p>
        </p:txBody>
      </p:sp>
      <p:sp>
        <p:nvSpPr>
          <p:cNvPr id="13" name="TextBox 11"/>
          <p:cNvSpPr txBox="1"/>
          <p:nvPr/>
        </p:nvSpPr>
        <p:spPr>
          <a:xfrm>
            <a:off x="4626966" y="5241810"/>
            <a:ext cx="5551356" cy="830997"/>
          </a:xfrm>
          <a:prstGeom prst="rect">
            <a:avLst/>
          </a:prstGeom>
          <a:solidFill>
            <a:srgbClr val="99CC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threePt" dir="t"/>
            </a:scene3d>
          </a:bodyPr>
          <a:lstStyle/>
          <a:p>
            <a:pPr algn="ctr"/>
            <a:r>
              <a:rPr lang="en-US" sz="2400" b="1" dirty="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rPr>
              <a:t>https://meet.google.com/deq-pfjz-dkd</a:t>
            </a:r>
            <a:endParaRPr lang="en-US" sz="2400" b="1" dirty="0" smtClean="0">
              <a:solidFill>
                <a:srgbClr val="002060"/>
              </a:solidFill>
              <a:effectLst>
                <a:outerShdw blurRad="38100" dist="19050" dir="2700000" algn="tl" rotWithShape="0">
                  <a:schemeClr val="dk1">
                    <a:alpha val="40000"/>
                  </a:schemeClr>
                </a:outerShdw>
              </a:effectLst>
              <a:latin typeface="Barlow Condensed" panose="00000506000000000000" charset="0"/>
              <a:ea typeface="Barlow Condensed" panose="00000506000000000000" charset="0"/>
              <a:cs typeface="Barlow Condensed" panose="00000506000000000000" charset="0"/>
            </a:endParaRPr>
          </a:p>
        </p:txBody>
      </p:sp>
      <p:pic>
        <p:nvPicPr>
          <p:cNvPr id="4" name="Picture 3"/>
          <p:cNvPicPr>
            <a:picLocks noChangeAspect="1"/>
          </p:cNvPicPr>
          <p:nvPr/>
        </p:nvPicPr>
        <p:blipFill>
          <a:blip r:embed="rId4"/>
          <a:stretch>
            <a:fillRect/>
          </a:stretch>
        </p:blipFill>
        <p:spPr>
          <a:xfrm>
            <a:off x="0" y="17695"/>
            <a:ext cx="12193057" cy="6840305"/>
          </a:xfrm>
          <a:prstGeom prst="rect">
            <a:avLst/>
          </a:prstGeom>
        </p:spPr>
      </p:pic>
      <p:sp>
        <p:nvSpPr>
          <p:cNvPr id="15" name="Rectangle 14"/>
          <p:cNvSpPr/>
          <p:nvPr/>
        </p:nvSpPr>
        <p:spPr>
          <a:xfrm>
            <a:off x="1567538" y="313422"/>
            <a:ext cx="9308830" cy="2123658"/>
          </a:xfrm>
          <a:prstGeom prst="rect">
            <a:avLst/>
          </a:prstGeom>
          <a:noFill/>
        </p:spPr>
        <p:txBody>
          <a:bodyPr wrap="none" lIns="91440" tIns="45720" rIns="91440" bIns="45720">
            <a:spAutoFit/>
          </a:bodyPr>
          <a:lstStyle/>
          <a:p>
            <a:pPr algn="ctr"/>
            <a:r>
              <a:rPr lang="en-US" sz="66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Fleur" panose="02040403050506020204" pitchFamily="18" charset="0"/>
              </a:rPr>
              <a:t>CHUYÊN ĐỀ TẬP HUẤN</a:t>
            </a:r>
          </a:p>
          <a:p>
            <a:pPr algn="ctr"/>
            <a:r>
              <a:rPr lang="en-US" sz="66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Fleur" panose="02040403050506020204" pitchFamily="18" charset="0"/>
              </a:rPr>
              <a:t> CÔNG NGHỆ THÔNG TIN </a:t>
            </a:r>
          </a:p>
        </p:txBody>
      </p:sp>
      <p:sp>
        <p:nvSpPr>
          <p:cNvPr id="18" name="Rectangle 17"/>
          <p:cNvSpPr/>
          <p:nvPr/>
        </p:nvSpPr>
        <p:spPr>
          <a:xfrm>
            <a:off x="4771563" y="2448845"/>
            <a:ext cx="3493970" cy="461665"/>
          </a:xfrm>
          <a:prstGeom prst="rect">
            <a:avLst/>
          </a:prstGeom>
        </p:spPr>
        <p:txBody>
          <a:bodyPr wrap="square">
            <a:spAutoFit/>
          </a:bodyPr>
          <a:lstStyle/>
          <a:p>
            <a:pPr algn="ctr"/>
            <a:r>
              <a:rPr lang="en-US" sz="2400" b="1" dirty="0" smtClean="0">
                <a:solidFill>
                  <a:srgbClr val="0000FF"/>
                </a:solidFill>
                <a:latin typeface="UTM Charlotte" panose="02040603050506020204" pitchFamily="18" charset="0"/>
              </a:rPr>
              <a:t>NĂM HỌC: 2022 - 2023</a:t>
            </a:r>
            <a:endParaRPr lang="en-US" sz="2400" b="1" dirty="0">
              <a:solidFill>
                <a:srgbClr val="0000FF"/>
              </a:solidFill>
              <a:latin typeface="UTM Charlotte" panose="02040603050506020204" pitchFamily="18" charset="0"/>
            </a:endParaRPr>
          </a:p>
        </p:txBody>
      </p:sp>
      <p:sp>
        <p:nvSpPr>
          <p:cNvPr id="19" name="Rectangle 18"/>
          <p:cNvSpPr/>
          <p:nvPr/>
        </p:nvSpPr>
        <p:spPr>
          <a:xfrm>
            <a:off x="2281187" y="3044254"/>
            <a:ext cx="8296978" cy="2123658"/>
          </a:xfrm>
          <a:prstGeom prst="rect">
            <a:avLst/>
          </a:prstGeom>
          <a:noFill/>
        </p:spPr>
        <p:txBody>
          <a:bodyPr wrap="square">
            <a:spAutoFit/>
          </a:bodyPr>
          <a:lstStyle/>
          <a:p>
            <a:pPr algn="ctr"/>
            <a:r>
              <a:rPr lang="en-US" sz="6600" dirty="0" err="1" smtClean="0">
                <a:solidFill>
                  <a:srgbClr val="0000FF"/>
                </a:solidFill>
                <a:effectLst>
                  <a:outerShdw blurRad="38100" dist="38100" dir="2700000" algn="tl">
                    <a:srgbClr val="000000">
                      <a:alpha val="43137"/>
                    </a:srgbClr>
                  </a:outerShdw>
                </a:effectLst>
                <a:latin typeface="UTM Flamenco" panose="02040603050506020204" pitchFamily="18" charset="0"/>
              </a:rPr>
              <a:t>Dạy</a:t>
            </a:r>
            <a:r>
              <a:rPr lang="en-US" sz="6600" dirty="0" smtClean="0">
                <a:solidFill>
                  <a:srgbClr val="0000FF"/>
                </a:solidFill>
                <a:effectLst>
                  <a:outerShdw blurRad="38100" dist="38100" dir="2700000" algn="tl">
                    <a:srgbClr val="000000">
                      <a:alpha val="43137"/>
                    </a:srgbClr>
                  </a:outerShdw>
                </a:effectLst>
                <a:latin typeface="UTM Flamenco" panose="02040603050506020204" pitchFamily="18" charset="0"/>
              </a:rPr>
              <a:t> </a:t>
            </a:r>
            <a:r>
              <a:rPr lang="en-US" sz="6600" dirty="0" err="1" smtClean="0">
                <a:solidFill>
                  <a:srgbClr val="0000FF"/>
                </a:solidFill>
                <a:effectLst>
                  <a:outerShdw blurRad="38100" dist="38100" dir="2700000" algn="tl">
                    <a:srgbClr val="000000">
                      <a:alpha val="43137"/>
                    </a:srgbClr>
                  </a:outerShdw>
                </a:effectLst>
                <a:latin typeface="UTM Flamenco" panose="02040603050506020204" pitchFamily="18" charset="0"/>
              </a:rPr>
              <a:t>học</a:t>
            </a:r>
            <a:r>
              <a:rPr lang="en-US" sz="6600" dirty="0" smtClean="0">
                <a:solidFill>
                  <a:srgbClr val="0000FF"/>
                </a:solidFill>
                <a:effectLst>
                  <a:outerShdw blurRad="38100" dist="38100" dir="2700000" algn="tl">
                    <a:srgbClr val="000000">
                      <a:alpha val="43137"/>
                    </a:srgbClr>
                  </a:outerShdw>
                </a:effectLst>
                <a:latin typeface="UTM Flamenco" panose="02040603050506020204" pitchFamily="18" charset="0"/>
              </a:rPr>
              <a:t> </a:t>
            </a:r>
            <a:r>
              <a:rPr lang="en-US" sz="6600" dirty="0" err="1" smtClean="0">
                <a:solidFill>
                  <a:srgbClr val="0000FF"/>
                </a:solidFill>
                <a:effectLst>
                  <a:outerShdw blurRad="38100" dist="38100" dir="2700000" algn="tl">
                    <a:srgbClr val="000000">
                      <a:alpha val="43137"/>
                    </a:srgbClr>
                  </a:outerShdw>
                </a:effectLst>
                <a:latin typeface="UTM Flamenco" panose="02040603050506020204" pitchFamily="18" charset="0"/>
              </a:rPr>
              <a:t>với</a:t>
            </a:r>
            <a:r>
              <a:rPr lang="en-US" sz="6600" dirty="0" smtClean="0">
                <a:solidFill>
                  <a:srgbClr val="0000FF"/>
                </a:solidFill>
                <a:effectLst>
                  <a:outerShdw blurRad="38100" dist="38100" dir="2700000" algn="tl">
                    <a:srgbClr val="000000">
                      <a:alpha val="43137"/>
                    </a:srgbClr>
                  </a:outerShdw>
                </a:effectLst>
                <a:latin typeface="UTM Flamenco" panose="02040603050506020204" pitchFamily="18" charset="0"/>
              </a:rPr>
              <a:t> </a:t>
            </a:r>
          </a:p>
          <a:p>
            <a:pPr algn="ctr"/>
            <a:r>
              <a:rPr lang="en-US" sz="6600" dirty="0" err="1" smtClean="0">
                <a:solidFill>
                  <a:srgbClr val="0000FF"/>
                </a:solidFill>
                <a:effectLst>
                  <a:outerShdw blurRad="38100" dist="38100" dir="2700000" algn="tl">
                    <a:srgbClr val="000000">
                      <a:alpha val="43137"/>
                    </a:srgbClr>
                  </a:outerShdw>
                </a:effectLst>
                <a:latin typeface="UTM Flamenco" panose="02040603050506020204" pitchFamily="18" charset="0"/>
              </a:rPr>
              <a:t>mentimeter</a:t>
            </a:r>
            <a:r>
              <a:rPr lang="en-US" sz="6600" dirty="0" smtClean="0">
                <a:solidFill>
                  <a:srgbClr val="0000FF"/>
                </a:solidFill>
                <a:effectLst>
                  <a:outerShdw blurRad="38100" dist="38100" dir="2700000" algn="tl">
                    <a:srgbClr val="000000">
                      <a:alpha val="43137"/>
                    </a:srgbClr>
                  </a:outerShdw>
                </a:effectLst>
                <a:latin typeface="UTM Flamenco" panose="02040603050506020204" pitchFamily="18" charset="0"/>
              </a:rPr>
              <a:t> </a:t>
            </a:r>
            <a:r>
              <a:rPr lang="en-US" sz="6600" dirty="0" err="1">
                <a:solidFill>
                  <a:srgbClr val="0000FF"/>
                </a:solidFill>
                <a:effectLst>
                  <a:outerShdw blurRad="38100" dist="38100" dir="2700000" algn="tl">
                    <a:srgbClr val="000000">
                      <a:alpha val="43137"/>
                    </a:srgbClr>
                  </a:outerShdw>
                </a:effectLst>
                <a:latin typeface="UTM Flamenco" panose="02040603050506020204" pitchFamily="18" charset="0"/>
              </a:rPr>
              <a:t>và</a:t>
            </a:r>
            <a:r>
              <a:rPr lang="en-US" sz="6600" dirty="0">
                <a:solidFill>
                  <a:srgbClr val="0000FF"/>
                </a:solidFill>
                <a:effectLst>
                  <a:outerShdw blurRad="38100" dist="38100" dir="2700000" algn="tl">
                    <a:srgbClr val="000000">
                      <a:alpha val="43137"/>
                    </a:srgbClr>
                  </a:outerShdw>
                </a:effectLst>
                <a:latin typeface="UTM Flamenco" panose="02040603050506020204" pitchFamily="18" charset="0"/>
              </a:rPr>
              <a:t> </a:t>
            </a:r>
            <a:r>
              <a:rPr lang="en-US" sz="6600" dirty="0" err="1" smtClean="0">
                <a:solidFill>
                  <a:srgbClr val="0000FF"/>
                </a:solidFill>
                <a:effectLst>
                  <a:outerShdw blurRad="38100" dist="38100" dir="2700000" algn="tl">
                    <a:srgbClr val="000000">
                      <a:alpha val="43137"/>
                    </a:srgbClr>
                  </a:outerShdw>
                </a:effectLst>
                <a:latin typeface="UTM Flamenco" panose="02040603050506020204" pitchFamily="18" charset="0"/>
              </a:rPr>
              <a:t>padlet</a:t>
            </a:r>
            <a:endParaRPr lang="en-US" sz="6600" dirty="0">
              <a:solidFill>
                <a:srgbClr val="0000FF"/>
              </a:solidFill>
              <a:effectLst>
                <a:outerShdw blurRad="38100" dist="38100" dir="2700000" algn="tl">
                  <a:srgbClr val="000000">
                    <a:alpha val="43137"/>
                  </a:srgbClr>
                </a:outerShdw>
              </a:effectLst>
              <a:latin typeface="UTM Flamenco" panose="02040603050506020204" pitchFamily="18" charset="0"/>
            </a:endParaRPr>
          </a:p>
        </p:txBody>
      </p:sp>
      <p:sp>
        <p:nvSpPr>
          <p:cNvPr id="21" name="Rounded Rectangle 20"/>
          <p:cNvSpPr/>
          <p:nvPr/>
        </p:nvSpPr>
        <p:spPr>
          <a:xfrm>
            <a:off x="2281187" y="3093782"/>
            <a:ext cx="8296977" cy="2222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ForeverInLove_KennyG_h9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841" y="6358957"/>
            <a:ext cx="406400" cy="406400"/>
          </a:xfrm>
          <a:prstGeom prst="rect">
            <a:avLst/>
          </a:prstGeom>
        </p:spPr>
      </p:pic>
      <p:pic>
        <p:nvPicPr>
          <p:cNvPr id="2" name="Picture 1"/>
          <p:cNvPicPr>
            <a:picLocks noChangeAspect="1"/>
          </p:cNvPicPr>
          <p:nvPr/>
        </p:nvPicPr>
        <p:blipFill>
          <a:blip r:embed="rId6"/>
          <a:stretch>
            <a:fillRect/>
          </a:stretch>
        </p:blipFill>
        <p:spPr>
          <a:xfrm>
            <a:off x="93534" y="178130"/>
            <a:ext cx="1127414" cy="1036354"/>
          </a:xfrm>
          <a:prstGeom prst="rect">
            <a:avLst/>
          </a:prstGeom>
          <a:ln>
            <a:noFill/>
          </a:ln>
          <a:effectLst>
            <a:softEdge rad="112500"/>
          </a:effectLst>
        </p:spPr>
      </p:pic>
    </p:spTree>
    <p:extLst>
      <p:ext uri="{BB962C8B-B14F-4D97-AF65-F5344CB8AC3E}">
        <p14:creationId xmlns:p14="http://schemas.microsoft.com/office/powerpoint/2010/main" val="19888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67" y="174057"/>
            <a:ext cx="10515600" cy="931411"/>
          </a:xfrm>
        </p:spPr>
        <p:txBody>
          <a:bodyPr/>
          <a:lstStyle/>
          <a:p>
            <a:r>
              <a:rPr lang="en-US" dirty="0" err="1" smtClean="0">
                <a:latin typeface="Times New Roman" panose="02020603050405020304" pitchFamily="18" charset="0"/>
                <a:cs typeface="Times New Roman" panose="02020603050405020304" pitchFamily="18" charset="0"/>
              </a:rPr>
              <a:t>Giao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2290" name="Picture 2" descr="Speech Bubble: Rectangle: Các dạng câu hỏ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4" y="1105468"/>
            <a:ext cx="9130352" cy="530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16900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873108"/>
          </a:xfrm>
        </p:spPr>
        <p:txBody>
          <a:bodyPr>
            <a:normAutofit fontScale="90000"/>
          </a:bodyPr>
          <a:lstStyle/>
          <a:p>
            <a:r>
              <a:rPr lang="en-US" dirty="0" smtClean="0"/>
              <a:t/>
            </a:r>
            <a:br>
              <a:rPr lang="en-US" dirty="0" smtClean="0"/>
            </a:br>
            <a:r>
              <a:rPr lang="en-US" dirty="0"/>
              <a:t/>
            </a:r>
            <a:br>
              <a:rPr lang="en-US" dirty="0"/>
            </a:br>
            <a:endParaRPr lang="en-US" dirty="0"/>
          </a:p>
        </p:txBody>
      </p:sp>
      <p:sp>
        <p:nvSpPr>
          <p:cNvPr id="3" name="Rectangle 2"/>
          <p:cNvSpPr/>
          <p:nvPr/>
        </p:nvSpPr>
        <p:spPr>
          <a:xfrm>
            <a:off x="618695" y="282814"/>
            <a:ext cx="11268503" cy="2554545"/>
          </a:xfrm>
          <a:prstGeom prst="rect">
            <a:avLst/>
          </a:prstGeom>
        </p:spPr>
        <p:txBody>
          <a:bodyPr wrap="square">
            <a:spAutoFit/>
          </a:bodyPr>
          <a:lstStyle/>
          <a:p>
            <a:r>
              <a:rPr lang="vi-VN" sz="4000" dirty="0">
                <a:solidFill>
                  <a:srgbClr val="444444"/>
                </a:solidFill>
                <a:latin typeface="+mj-lt"/>
              </a:rPr>
              <a:t>Thầy cô chọn dạng câu hỏi phù hợp, ví dụ như </a:t>
            </a:r>
            <a:r>
              <a:rPr lang="vi-VN" sz="4000" b="1" dirty="0">
                <a:solidFill>
                  <a:srgbClr val="444444"/>
                </a:solidFill>
                <a:latin typeface="+mj-lt"/>
              </a:rPr>
              <a:t>“Multiple choice”,</a:t>
            </a:r>
            <a:r>
              <a:rPr lang="vi-VN" sz="4000" dirty="0">
                <a:solidFill>
                  <a:srgbClr val="444444"/>
                </a:solidFill>
                <a:latin typeface="+mj-lt"/>
              </a:rPr>
              <a:t> gõ câu hỏi vào ô </a:t>
            </a:r>
            <a:r>
              <a:rPr lang="vi-VN" sz="4000" b="1" dirty="0">
                <a:solidFill>
                  <a:srgbClr val="444444"/>
                </a:solidFill>
                <a:latin typeface="+mj-lt"/>
              </a:rPr>
              <a:t>“Your question”</a:t>
            </a:r>
            <a:r>
              <a:rPr lang="vi-VN" sz="4000" dirty="0">
                <a:solidFill>
                  <a:srgbClr val="444444"/>
                </a:solidFill>
                <a:latin typeface="+mj-lt"/>
              </a:rPr>
              <a:t> và gõ các đáp án tại ô </a:t>
            </a:r>
            <a:r>
              <a:rPr lang="vi-VN" sz="4000" b="1" dirty="0">
                <a:solidFill>
                  <a:srgbClr val="444444"/>
                </a:solidFill>
                <a:latin typeface="+mj-lt"/>
              </a:rPr>
              <a:t>“Options” </a:t>
            </a:r>
            <a:r>
              <a:rPr lang="vi-VN" sz="4000" dirty="0">
                <a:solidFill>
                  <a:srgbClr val="444444"/>
                </a:solidFill>
                <a:latin typeface="+mj-lt"/>
              </a:rPr>
              <a:t>và nhấn vào </a:t>
            </a:r>
            <a:r>
              <a:rPr lang="vi-VN" sz="4000" b="1" dirty="0">
                <a:solidFill>
                  <a:srgbClr val="444444"/>
                </a:solidFill>
                <a:latin typeface="+mj-lt"/>
              </a:rPr>
              <a:t>“Present”.</a:t>
            </a:r>
            <a:endParaRPr lang="en-US" sz="4000" dirty="0">
              <a:latin typeface="+mj-lt"/>
            </a:endParaRPr>
          </a:p>
        </p:txBody>
      </p:sp>
      <p:pic>
        <p:nvPicPr>
          <p:cNvPr id="1026" name="Picture 2" descr="http://hpu.edu.vn/upload/company/117/317/Ktngoc/A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19671"/>
            <a:ext cx="7620000" cy="3588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29785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201352"/>
            <a:ext cx="11130888" cy="1325563"/>
          </a:xfrm>
        </p:spPr>
        <p:txBody>
          <a:bodyPr>
            <a:normAutofit fontScale="90000"/>
          </a:bodyPr>
          <a:lstStyle/>
          <a:p>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link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hộp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a:t>
            </a:r>
            <a:r>
              <a:rPr lang="en-US" dirty="0" smtClean="0">
                <a:latin typeface="Times New Roman" panose="02020603050405020304" pitchFamily="18" charset="0"/>
                <a:cs typeface="Times New Roman" panose="02020603050405020304" pitchFamily="18" charset="0"/>
              </a:rPr>
              <a:t> chat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google</a:t>
            </a:r>
            <a:r>
              <a:rPr lang="en-US" dirty="0" smtClean="0">
                <a:latin typeface="Times New Roman" panose="02020603050405020304" pitchFamily="18" charset="0"/>
                <a:cs typeface="Times New Roman" panose="02020603050405020304" pitchFamily="18" charset="0"/>
              </a:rPr>
              <a:t> meet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click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chọn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2050" name="Picture 2" descr="Speech Bubble: Rectangle: Nhập mã “Code” bằng điện thoại&#10;&#10;"/>
          <p:cNvPicPr>
            <a:picLocks noChangeAspect="1" noChangeArrowheads="1"/>
          </p:cNvPicPr>
          <p:nvPr/>
        </p:nvPicPr>
        <p:blipFill rotWithShape="1">
          <a:blip r:embed="rId2">
            <a:extLst>
              <a:ext uri="{28A0092B-C50C-407E-A947-70E740481C1C}">
                <a14:useLocalDpi xmlns:a14="http://schemas.microsoft.com/office/drawing/2010/main" val="0"/>
              </a:ext>
            </a:extLst>
          </a:blip>
          <a:srcRect l="-1" t="9756" r="2622" b="42154"/>
          <a:stretch/>
        </p:blipFill>
        <p:spPr bwMode="auto">
          <a:xfrm>
            <a:off x="2647665" y="1828800"/>
            <a:ext cx="6646459" cy="4517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78672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81" y="228648"/>
            <a:ext cx="11540319" cy="1325563"/>
          </a:xfrm>
        </p:spPr>
        <p:txBody>
          <a:bodyPr/>
          <a:lstStyle/>
          <a:p>
            <a:r>
              <a:rPr lang="vi-VN" dirty="0"/>
              <a:t>Chọn phương án trả lời và nhấn vào </a:t>
            </a:r>
            <a:r>
              <a:rPr lang="vi-VN" b="1" dirty="0"/>
              <a:t>“Submit”</a:t>
            </a:r>
            <a:endParaRPr lang="en-US" dirty="0"/>
          </a:p>
        </p:txBody>
      </p:sp>
      <p:pic>
        <p:nvPicPr>
          <p:cNvPr id="3074" name="Picture 2" descr="http://hpu.edu.vn/upload/company/117/317/Ktngoc/A7.jpg"/>
          <p:cNvPicPr>
            <a:picLocks noChangeAspect="1" noChangeArrowheads="1"/>
          </p:cNvPicPr>
          <p:nvPr/>
        </p:nvPicPr>
        <p:blipFill rotWithShape="1">
          <a:blip r:embed="rId2">
            <a:extLst>
              <a:ext uri="{28A0092B-C50C-407E-A947-70E740481C1C}">
                <a14:useLocalDpi xmlns:a14="http://schemas.microsoft.com/office/drawing/2010/main" val="0"/>
              </a:ext>
            </a:extLst>
          </a:blip>
          <a:srcRect t="9954" r="1215" b="30082"/>
          <a:stretch/>
        </p:blipFill>
        <p:spPr bwMode="auto">
          <a:xfrm>
            <a:off x="2715905" y="1431381"/>
            <a:ext cx="6619164" cy="502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6990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2" y="283238"/>
            <a:ext cx="11130887" cy="1325563"/>
          </a:xfrm>
        </p:spPr>
        <p:txBody>
          <a:bodyPr>
            <a:noAutofit/>
          </a:bodyPr>
          <a:lstStyle/>
          <a:p>
            <a:r>
              <a:rPr lang="vi-VN" sz="3600" dirty="0"/>
              <a:t>Ngay lập tức, kết quả sẽ được đưa ra mà thầy cô không cần phải tổng hợp hay thống kê con số. Học sinh và thầy cô sẽ nhìn thấy trực tiếp kết quả mà họ lựa chọn.</a:t>
            </a:r>
            <a:endParaRPr lang="en-US" sz="3600" dirty="0"/>
          </a:p>
        </p:txBody>
      </p:sp>
      <p:pic>
        <p:nvPicPr>
          <p:cNvPr id="4100" name="Picture 4" descr="http://hpu.edu.vn/upload/company/117/317/Ktngoc/A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638" y="2019869"/>
            <a:ext cx="7620000" cy="4312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49126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Dạng</a:t>
            </a:r>
            <a:r>
              <a:rPr lang="en-US" dirty="0" smtClean="0"/>
              <a:t> </a:t>
            </a:r>
            <a:r>
              <a:rPr lang="en-US" dirty="0" err="1" smtClean="0"/>
              <a:t>liên</a:t>
            </a:r>
            <a:r>
              <a:rPr lang="en-US" dirty="0" smtClean="0"/>
              <a:t> </a:t>
            </a:r>
            <a:r>
              <a:rPr lang="en-US" dirty="0" err="1" smtClean="0"/>
              <a:t>kết</a:t>
            </a:r>
            <a:r>
              <a:rPr lang="en-US" dirty="0" smtClean="0"/>
              <a:t> </a:t>
            </a:r>
            <a:r>
              <a:rPr lang="en-US" dirty="0" err="1" smtClean="0"/>
              <a:t>từ</a:t>
            </a:r>
            <a:r>
              <a:rPr lang="en-US" dirty="0" smtClean="0"/>
              <a:t> </a:t>
            </a:r>
            <a:r>
              <a:rPr lang="en-US" dirty="0" err="1" smtClean="0"/>
              <a:t>trong</a:t>
            </a:r>
            <a:r>
              <a:rPr lang="en-US" dirty="0" smtClean="0"/>
              <a:t> </a:t>
            </a:r>
            <a:r>
              <a:rPr lang="en-US" b="1" dirty="0" smtClean="0"/>
              <a:t>word cloud </a:t>
            </a:r>
            <a:r>
              <a:rPr lang="en-US" dirty="0" err="1" smtClean="0"/>
              <a:t>giúp</a:t>
            </a:r>
            <a:r>
              <a:rPr lang="en-US" dirty="0" smtClean="0"/>
              <a:t> </a:t>
            </a:r>
            <a:r>
              <a:rPr lang="en-US" dirty="0" err="1" smtClean="0"/>
              <a:t>thầy</a:t>
            </a:r>
            <a:r>
              <a:rPr lang="en-US" dirty="0" smtClean="0"/>
              <a:t> </a:t>
            </a:r>
            <a:r>
              <a:rPr lang="en-US" dirty="0" err="1" smtClean="0"/>
              <a:t>cô</a:t>
            </a:r>
            <a:r>
              <a:rPr lang="en-US" dirty="0" smtClean="0"/>
              <a:t> </a:t>
            </a:r>
            <a:r>
              <a:rPr lang="en-US" dirty="0" err="1" smtClean="0"/>
              <a:t>đưa</a:t>
            </a:r>
            <a:r>
              <a:rPr lang="en-US" dirty="0" smtClean="0"/>
              <a:t> </a:t>
            </a:r>
            <a:r>
              <a:rPr lang="en-US" dirty="0" err="1" smtClean="0"/>
              <a:t>ra</a:t>
            </a:r>
            <a:r>
              <a:rPr lang="en-US" dirty="0" smtClean="0"/>
              <a:t> </a:t>
            </a:r>
            <a:r>
              <a:rPr lang="en-US" dirty="0" err="1" smtClean="0"/>
              <a:t>câu</a:t>
            </a:r>
            <a:r>
              <a:rPr lang="en-US" dirty="0" smtClean="0"/>
              <a:t> </a:t>
            </a:r>
            <a:r>
              <a:rPr lang="en-US" dirty="0" err="1" smtClean="0"/>
              <a:t>hỏi</a:t>
            </a:r>
            <a:r>
              <a:rPr lang="en-US" dirty="0" smtClean="0"/>
              <a:t> </a:t>
            </a:r>
            <a:r>
              <a:rPr lang="en-US" dirty="0" err="1" smtClean="0"/>
              <a:t>để</a:t>
            </a:r>
            <a:r>
              <a:rPr lang="en-US" dirty="0" smtClean="0"/>
              <a:t> </a:t>
            </a:r>
            <a:r>
              <a:rPr lang="en-US" dirty="0" err="1" smtClean="0"/>
              <a:t>tất</a:t>
            </a:r>
            <a:r>
              <a:rPr lang="en-US" dirty="0" smtClean="0"/>
              <a:t> </a:t>
            </a:r>
            <a:r>
              <a:rPr lang="en-US" dirty="0" err="1" smtClean="0"/>
              <a:t>cả</a:t>
            </a:r>
            <a:r>
              <a:rPr lang="en-US" dirty="0" smtClean="0"/>
              <a:t> HS </a:t>
            </a:r>
            <a:r>
              <a:rPr lang="en-US" dirty="0" err="1" smtClean="0"/>
              <a:t>trong</a:t>
            </a:r>
            <a:r>
              <a:rPr lang="en-US" dirty="0" smtClean="0"/>
              <a:t> </a:t>
            </a:r>
            <a:r>
              <a:rPr lang="en-US" dirty="0" err="1" smtClean="0"/>
              <a:t>lớp</a:t>
            </a:r>
            <a:r>
              <a:rPr lang="en-US" dirty="0" smtClean="0"/>
              <a:t> </a:t>
            </a:r>
            <a:r>
              <a:rPr lang="en-US" dirty="0" err="1" smtClean="0"/>
              <a:t>có</a:t>
            </a:r>
            <a:r>
              <a:rPr lang="en-US" dirty="0" smtClean="0"/>
              <a:t> </a:t>
            </a:r>
            <a:r>
              <a:rPr lang="en-US" dirty="0" err="1" smtClean="0"/>
              <a:t>thể</a:t>
            </a:r>
            <a:r>
              <a:rPr lang="en-US" dirty="0" smtClean="0"/>
              <a:t> </a:t>
            </a:r>
            <a:r>
              <a:rPr lang="en-US" dirty="0" err="1" smtClean="0"/>
              <a:t>đưa</a:t>
            </a:r>
            <a:r>
              <a:rPr lang="en-US" dirty="0" smtClean="0"/>
              <a:t> </a:t>
            </a:r>
            <a:r>
              <a:rPr lang="en-US" dirty="0" err="1" smtClean="0"/>
              <a:t>ra</a:t>
            </a:r>
            <a:r>
              <a:rPr lang="en-US" dirty="0" smtClean="0"/>
              <a:t> </a:t>
            </a:r>
            <a:r>
              <a:rPr lang="en-US" dirty="0" err="1" smtClean="0"/>
              <a:t>nhiều</a:t>
            </a:r>
            <a:r>
              <a:rPr lang="en-US" dirty="0" smtClean="0"/>
              <a:t> </a:t>
            </a:r>
            <a:r>
              <a:rPr lang="en-US" dirty="0" err="1" smtClean="0"/>
              <a:t>đáp</a:t>
            </a:r>
            <a:r>
              <a:rPr lang="en-US" dirty="0" smtClean="0"/>
              <a:t> </a:t>
            </a:r>
            <a:r>
              <a:rPr lang="en-US" dirty="0" err="1" smtClean="0"/>
              <a:t>án</a:t>
            </a:r>
            <a:r>
              <a:rPr lang="en-US" dirty="0" smtClean="0"/>
              <a:t> </a:t>
            </a:r>
            <a:r>
              <a:rPr lang="en-US" dirty="0" err="1" smtClean="0"/>
              <a:t>tương</a:t>
            </a:r>
            <a:r>
              <a:rPr lang="en-US" dirty="0" smtClean="0"/>
              <a:t> </a:t>
            </a:r>
            <a:r>
              <a:rPr lang="en-US" dirty="0" err="1" smtClean="0"/>
              <a:t>tác</a:t>
            </a:r>
            <a:r>
              <a:rPr lang="en-US" dirty="0" smtClean="0"/>
              <a:t>.</a:t>
            </a:r>
            <a:endParaRPr lang="en-US" dirty="0"/>
          </a:p>
        </p:txBody>
      </p:sp>
      <p:sp>
        <p:nvSpPr>
          <p:cNvPr id="3" name="Rectangle 2"/>
          <p:cNvSpPr/>
          <p:nvPr/>
        </p:nvSpPr>
        <p:spPr>
          <a:xfrm>
            <a:off x="838200" y="2017986"/>
            <a:ext cx="10985938" cy="4529959"/>
          </a:xfrm>
          <a:prstGeom prst="rect">
            <a:avLst/>
          </a:prstGeom>
          <a:solidFill>
            <a:schemeClr val="accent6">
              <a:lumMod val="20000"/>
              <a:lumOff val="80000"/>
            </a:schemeClr>
          </a:solidFill>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n w="0"/>
                <a:solidFill>
                  <a:schemeClr val="tx1"/>
                </a:solidFill>
                <a:effectLst>
                  <a:outerShdw blurRad="38100" dist="19050" dir="2700000" algn="tl" rotWithShape="0">
                    <a:schemeClr val="dk1">
                      <a:alpha val="40000"/>
                    </a:schemeClr>
                  </a:outerShdw>
                </a:effectLst>
              </a:rPr>
              <a:t>VÍ DỤ MINH HỌA:</a:t>
            </a:r>
          </a:p>
          <a:p>
            <a:pPr algn="ctr"/>
            <a:endParaRPr lang="en-US" sz="3600" dirty="0" smtClean="0">
              <a:ln w="0"/>
              <a:solidFill>
                <a:schemeClr val="tx1"/>
              </a:solidFill>
              <a:effectLst>
                <a:outerShdw blurRad="38100" dist="19050" dir="2700000" algn="tl" rotWithShape="0">
                  <a:schemeClr val="dk1">
                    <a:alpha val="40000"/>
                  </a:schemeClr>
                </a:outerShdw>
              </a:effectLst>
            </a:endParaRPr>
          </a:p>
          <a:p>
            <a:pPr algn="ctr"/>
            <a:r>
              <a:rPr lang="en-US" sz="3600" b="1" dirty="0"/>
              <a:t>KẾ HOẠCH BÀI DẠY LỚP 2</a:t>
            </a:r>
            <a:br>
              <a:rPr lang="en-US" sz="3600" b="1" dirty="0"/>
            </a:br>
            <a:r>
              <a:rPr lang="en-US" sz="3600" b="1" dirty="0"/>
              <a:t>MÔN: </a:t>
            </a:r>
            <a:r>
              <a:rPr lang="vi-VN" sz="3600" b="1" dirty="0"/>
              <a:t>Tự nhiên và Xã hội </a:t>
            </a:r>
            <a:r>
              <a:rPr lang="vi-VN" sz="3600" dirty="0"/>
              <a:t/>
            </a:r>
            <a:br>
              <a:rPr lang="vi-VN" sz="3600" dirty="0"/>
            </a:br>
            <a:r>
              <a:rPr lang="vi-VN" sz="3600" b="1" dirty="0">
                <a:solidFill>
                  <a:srgbClr val="0000FF"/>
                </a:solidFill>
              </a:rPr>
              <a:t>Chủ đề: Con người và sức khoẻ </a:t>
            </a:r>
            <a:r>
              <a:rPr lang="vi-VN" sz="3600" dirty="0"/>
              <a:t/>
            </a:r>
            <a:br>
              <a:rPr lang="vi-VN" sz="3600" dirty="0"/>
            </a:br>
            <a:r>
              <a:rPr lang="vi-VN" sz="3600" b="1" dirty="0">
                <a:solidFill>
                  <a:srgbClr val="FF0000"/>
                </a:solidFill>
              </a:rPr>
              <a:t>Bài 22: CHĂM SÓC, BẢO VỆ CƠ QUAN HÔ HẤP</a:t>
            </a:r>
            <a:r>
              <a:rPr lang="en-US" sz="3600" dirty="0" smtClean="0">
                <a:ln w="0"/>
                <a:solidFill>
                  <a:schemeClr val="tx1"/>
                </a:solidFill>
                <a:effectLst>
                  <a:outerShdw blurRad="38100" dist="19050" dir="2700000" algn="tl" rotWithShape="0">
                    <a:schemeClr val="dk1">
                      <a:alpha val="40000"/>
                    </a:schemeClr>
                  </a:outerShdw>
                </a:effectLst>
              </a:rPr>
              <a:t> </a:t>
            </a:r>
            <a:r>
              <a:rPr lang="en-US" sz="3600" dirty="0" smtClean="0">
                <a:noFill/>
              </a:rPr>
              <a:t> </a:t>
            </a:r>
            <a:endParaRPr lang="en-US" sz="3600" dirty="0">
              <a:noFill/>
            </a:endParaRPr>
          </a:p>
        </p:txBody>
      </p:sp>
    </p:spTree>
    <p:extLst>
      <p:ext uri="{BB962C8B-B14F-4D97-AF65-F5344CB8AC3E}">
        <p14:creationId xmlns:p14="http://schemas.microsoft.com/office/powerpoint/2010/main" val="2672933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a:ln>
            <a:solidFill>
              <a:schemeClr val="accent1">
                <a:lumMod val="20000"/>
                <a:lumOff val="80000"/>
              </a:schemeClr>
            </a:solidFill>
          </a:ln>
        </p:spPr>
        <p:txBody>
          <a:bodyPr>
            <a:noAutofit/>
          </a:bodyPr>
          <a:lstStyle/>
          <a:p>
            <a:pPr algn="ctr"/>
            <a:r>
              <a:rPr lang="en-US" sz="2400" b="1" dirty="0" smtClean="0">
                <a:latin typeface="+mn-lt"/>
              </a:rPr>
              <a:t>KẾ HOẠCH BÀI DẠY LỚP 2</a:t>
            </a:r>
            <a:br>
              <a:rPr lang="en-US" sz="2400" b="1" dirty="0" smtClean="0">
                <a:latin typeface="+mn-lt"/>
              </a:rPr>
            </a:br>
            <a:r>
              <a:rPr lang="en-US" sz="2400" b="1" dirty="0" smtClean="0">
                <a:latin typeface="+mn-lt"/>
              </a:rPr>
              <a:t>MÔN: </a:t>
            </a:r>
            <a:r>
              <a:rPr lang="vi-VN" sz="2400" b="1" dirty="0" smtClean="0">
                <a:latin typeface="+mn-lt"/>
              </a:rPr>
              <a:t>Tự </a:t>
            </a:r>
            <a:r>
              <a:rPr lang="vi-VN" sz="2400" b="1" dirty="0">
                <a:latin typeface="+mn-lt"/>
              </a:rPr>
              <a:t>nhiên và Xã hội </a:t>
            </a:r>
            <a:r>
              <a:rPr lang="vi-VN" sz="2400" dirty="0">
                <a:latin typeface="+mn-lt"/>
              </a:rPr>
              <a:t/>
            </a:r>
            <a:br>
              <a:rPr lang="vi-VN" sz="2400" dirty="0">
                <a:latin typeface="+mn-lt"/>
              </a:rPr>
            </a:br>
            <a:r>
              <a:rPr lang="vi-VN" sz="2400" b="1" dirty="0">
                <a:solidFill>
                  <a:srgbClr val="0000FF"/>
                </a:solidFill>
                <a:latin typeface="+mn-lt"/>
              </a:rPr>
              <a:t>Chủ đề: Con người và sức khoẻ </a:t>
            </a:r>
            <a:r>
              <a:rPr lang="vi-VN" sz="2400" dirty="0">
                <a:latin typeface="+mn-lt"/>
              </a:rPr>
              <a:t/>
            </a:r>
            <a:br>
              <a:rPr lang="vi-VN" sz="2400" dirty="0">
                <a:latin typeface="+mn-lt"/>
              </a:rPr>
            </a:br>
            <a:r>
              <a:rPr lang="vi-VN" sz="2400" b="1" dirty="0">
                <a:solidFill>
                  <a:srgbClr val="FF0000"/>
                </a:solidFill>
                <a:latin typeface="+mn-lt"/>
              </a:rPr>
              <a:t>Bài 22: CHĂM SÓC, BẢO VỆ CƠ QUAN HÔ HẤP</a:t>
            </a:r>
            <a:endParaRPr lang="en-US" sz="2400" dirty="0">
              <a:solidFill>
                <a:srgbClr val="FF0000"/>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75274"/>
            <a:ext cx="10515600" cy="4452039"/>
          </a:xfrm>
        </p:spPr>
      </p:pic>
    </p:spTree>
    <p:extLst>
      <p:ext uri="{BB962C8B-B14F-4D97-AF65-F5344CB8AC3E}">
        <p14:creationId xmlns:p14="http://schemas.microsoft.com/office/powerpoint/2010/main" val="1262643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324" y="365125"/>
            <a:ext cx="11487351" cy="5825467"/>
          </a:xfrm>
        </p:spPr>
      </p:pic>
    </p:spTree>
    <p:extLst>
      <p:ext uri="{BB962C8B-B14F-4D97-AF65-F5344CB8AC3E}">
        <p14:creationId xmlns:p14="http://schemas.microsoft.com/office/powerpoint/2010/main" val="28137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2399" y="351456"/>
            <a:ext cx="10501401" cy="6133427"/>
          </a:xfrm>
        </p:spPr>
      </p:pic>
    </p:spTree>
    <p:extLst>
      <p:ext uri="{BB962C8B-B14F-4D97-AF65-F5344CB8AC3E}">
        <p14:creationId xmlns:p14="http://schemas.microsoft.com/office/powerpoint/2010/main" val="3701706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81"/>
            <a:ext cx="12192000" cy="6840219"/>
          </a:xfrm>
        </p:spPr>
      </p:pic>
      <p:sp>
        <p:nvSpPr>
          <p:cNvPr id="5" name="Rectangle 4"/>
          <p:cNvSpPr/>
          <p:nvPr/>
        </p:nvSpPr>
        <p:spPr>
          <a:xfrm>
            <a:off x="1051198" y="1375251"/>
            <a:ext cx="10934700" cy="830997"/>
          </a:xfrm>
          <a:prstGeom prst="rect">
            <a:avLst/>
          </a:prstGeom>
        </p:spPr>
        <p:txBody>
          <a:bodyPr wrap="square">
            <a:spAutoFit/>
          </a:bodyPr>
          <a:lstStyle/>
          <a:p>
            <a:pPr marL="1371600" lvl="1" indent="-914400">
              <a:buFont typeface="+mj-lt"/>
              <a:buAutoNum type="arabicPeriod"/>
              <a:defRPr/>
            </a:pPr>
            <a:endParaRPr lang="en-US" sz="4800" b="1" dirty="0">
              <a:solidFill>
                <a:srgbClr val="0000FF"/>
              </a:solidFill>
              <a:latin typeface="UTM Silk Script" panose="02040603050506020204" pitchFamily="18" charset="0"/>
              <a:cs typeface="VNI-Briquet" panose="020B7200000000000000" charset="0"/>
            </a:endParaRPr>
          </a:p>
        </p:txBody>
      </p:sp>
      <p:pic>
        <p:nvPicPr>
          <p:cNvPr id="6" name="Picture 5"/>
          <p:cNvPicPr>
            <a:picLocks noChangeAspect="1"/>
          </p:cNvPicPr>
          <p:nvPr/>
        </p:nvPicPr>
        <p:blipFill>
          <a:blip r:embed="rId3"/>
          <a:stretch>
            <a:fillRect/>
          </a:stretch>
        </p:blipFill>
        <p:spPr>
          <a:xfrm>
            <a:off x="206102" y="143909"/>
            <a:ext cx="883997" cy="883997"/>
          </a:xfrm>
          <a:prstGeom prst="rect">
            <a:avLst/>
          </a:prstGeom>
        </p:spPr>
      </p:pic>
      <p:sp>
        <p:nvSpPr>
          <p:cNvPr id="10" name="Flowchart: Alternate Process 9">
            <a:extLst>
              <a:ext uri="{FF2B5EF4-FFF2-40B4-BE49-F238E27FC236}">
                <a16:creationId xmlns:a16="http://schemas.microsoft.com/office/drawing/2014/main" xmlns="" id="{14F8F042-CDF5-4971-8B05-45BB657CD27F}"/>
              </a:ext>
            </a:extLst>
          </p:cNvPr>
          <p:cNvSpPr/>
          <p:nvPr/>
        </p:nvSpPr>
        <p:spPr>
          <a:xfrm flipH="1">
            <a:off x="1683388" y="2019695"/>
            <a:ext cx="9448880" cy="2362439"/>
          </a:xfrm>
          <a:prstGeom prst="flowChartAlternateProcess">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latin typeface="UTM Alberta Heavy" panose="02040603050506020204" pitchFamily="18" charset="0"/>
              </a:rPr>
              <a:t>2. HƯỚNG DẪN SỬ DỤNG PHẦN MỀM PADLET TRONG DẠY HỌC TRỰC TUYẾN</a:t>
            </a:r>
            <a:endParaRPr lang="en-US" sz="3600" dirty="0">
              <a:solidFill>
                <a:srgbClr val="0000FF"/>
              </a:solidFill>
              <a:latin typeface="UTM Alberta Heavy" panose="02040603050506020204" pitchFamily="18" charset="0"/>
            </a:endParaRPr>
          </a:p>
        </p:txBody>
      </p:sp>
    </p:spTree>
    <p:extLst>
      <p:ext uri="{BB962C8B-B14F-4D97-AF65-F5344CB8AC3E}">
        <p14:creationId xmlns:p14="http://schemas.microsoft.com/office/powerpoint/2010/main" val="20172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81"/>
            <a:ext cx="12192000" cy="6840219"/>
          </a:xfrm>
        </p:spPr>
      </p:pic>
      <p:sp>
        <p:nvSpPr>
          <p:cNvPr id="5" name="Rectangle 4"/>
          <p:cNvSpPr/>
          <p:nvPr/>
        </p:nvSpPr>
        <p:spPr>
          <a:xfrm>
            <a:off x="1051198" y="1375251"/>
            <a:ext cx="10934700" cy="830997"/>
          </a:xfrm>
          <a:prstGeom prst="rect">
            <a:avLst/>
          </a:prstGeom>
        </p:spPr>
        <p:txBody>
          <a:bodyPr wrap="square">
            <a:spAutoFit/>
          </a:bodyPr>
          <a:lstStyle/>
          <a:p>
            <a:pPr marL="1371600" marR="0" lvl="1" indent="-9144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800" b="1" i="0" u="none" strike="noStrike" kern="1200" cap="none" spc="0" normalizeH="0" baseline="0" noProof="0" dirty="0">
              <a:ln>
                <a:noFill/>
              </a:ln>
              <a:solidFill>
                <a:srgbClr val="0000FF"/>
              </a:solidFill>
              <a:effectLst/>
              <a:uLnTx/>
              <a:uFillTx/>
              <a:latin typeface="UTM Silk Script" panose="02040603050506020204" pitchFamily="18" charset="0"/>
              <a:ea typeface="+mn-ea"/>
              <a:cs typeface="VNI-Briquet" panose="020B7200000000000000" charset="0"/>
            </a:endParaRPr>
          </a:p>
        </p:txBody>
      </p:sp>
      <p:sp>
        <p:nvSpPr>
          <p:cNvPr id="10" name="Flowchart: Alternate Process 9">
            <a:extLst>
              <a:ext uri="{FF2B5EF4-FFF2-40B4-BE49-F238E27FC236}">
                <a16:creationId xmlns:a16="http://schemas.microsoft.com/office/drawing/2014/main" xmlns="" id="{14F8F042-CDF5-4971-8B05-45BB657CD27F}"/>
              </a:ext>
            </a:extLst>
          </p:cNvPr>
          <p:cNvSpPr/>
          <p:nvPr/>
        </p:nvSpPr>
        <p:spPr>
          <a:xfrm flipH="1">
            <a:off x="1819866" y="2179046"/>
            <a:ext cx="9448880" cy="2362439"/>
          </a:xfrm>
          <a:prstGeom prst="flowChartAlternateProcess">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UTM Alberta Heavy" panose="02040603050506020204" pitchFamily="18" charset="0"/>
              </a:rPr>
              <a:t>HƯỚNG DẪN SỬ DỤNG PHẦN MỀM MENTIMETER VÀ PADLET TRONG DẠY HỌC TRỰC TUYẾN</a:t>
            </a:r>
            <a:endParaRPr lang="en-US" sz="4000" dirty="0">
              <a:solidFill>
                <a:srgbClr val="FF0000"/>
              </a:solidFill>
              <a:latin typeface="UTM Alberta Heavy" panose="02040603050506020204" pitchFamily="18" charset="0"/>
            </a:endParaRPr>
          </a:p>
        </p:txBody>
      </p:sp>
      <p:pic>
        <p:nvPicPr>
          <p:cNvPr id="7" name="Picture 6"/>
          <p:cNvPicPr>
            <a:picLocks noChangeAspect="1"/>
          </p:cNvPicPr>
          <p:nvPr/>
        </p:nvPicPr>
        <p:blipFill>
          <a:blip r:embed="rId3"/>
          <a:stretch>
            <a:fillRect/>
          </a:stretch>
        </p:blipFill>
        <p:spPr>
          <a:xfrm>
            <a:off x="93534" y="178130"/>
            <a:ext cx="1127414" cy="1036354"/>
          </a:xfrm>
          <a:prstGeom prst="rect">
            <a:avLst/>
          </a:prstGeom>
          <a:ln>
            <a:noFill/>
          </a:ln>
          <a:effectLst>
            <a:softEdge rad="112500"/>
          </a:effectLst>
        </p:spPr>
      </p:pic>
    </p:spTree>
    <p:extLst>
      <p:ext uri="{BB962C8B-B14F-4D97-AF65-F5344CB8AC3E}">
        <p14:creationId xmlns:p14="http://schemas.microsoft.com/office/powerpoint/2010/main" val="23521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Truy</a:t>
            </a:r>
            <a:r>
              <a:rPr lang="en-US" dirty="0" smtClean="0"/>
              <a:t> </a:t>
            </a:r>
            <a:r>
              <a:rPr lang="en-US" dirty="0" err="1" smtClean="0"/>
              <a:t>cập</a:t>
            </a:r>
            <a:r>
              <a:rPr lang="en-US" dirty="0" smtClean="0"/>
              <a:t> </a:t>
            </a:r>
            <a:r>
              <a:rPr lang="en-US" dirty="0" err="1" smtClean="0"/>
              <a:t>vào</a:t>
            </a:r>
            <a:r>
              <a:rPr lang="en-US" dirty="0" smtClean="0"/>
              <a:t> </a:t>
            </a:r>
            <a:r>
              <a:rPr lang="en-US" dirty="0" err="1" smtClean="0"/>
              <a:t>đường</a:t>
            </a:r>
            <a:r>
              <a:rPr lang="en-US" dirty="0" smtClean="0"/>
              <a:t> </a:t>
            </a:r>
            <a:r>
              <a:rPr lang="en-US" dirty="0" err="1" smtClean="0"/>
              <a:t>dẫn</a:t>
            </a:r>
            <a:r>
              <a:rPr lang="en-US" dirty="0" smtClean="0"/>
              <a:t>: Padlet.com</a:t>
            </a:r>
            <a:r>
              <a:rPr lang="en-US" dirty="0"/>
              <a:t/>
            </a:r>
            <a:br>
              <a:rPr lang="en-US" dirty="0"/>
            </a:br>
            <a:endParaRPr lang="en-US" dirty="0"/>
          </a:p>
        </p:txBody>
      </p:sp>
      <p:pic>
        <p:nvPicPr>
          <p:cNvPr id="5122" name="Picture 2" descr="Cách đăng nhập Padlet "/>
          <p:cNvPicPr>
            <a:picLocks noChangeAspect="1" noChangeArrowheads="1"/>
          </p:cNvPicPr>
          <p:nvPr/>
        </p:nvPicPr>
        <p:blipFill rotWithShape="1">
          <a:blip r:embed="rId2">
            <a:extLst>
              <a:ext uri="{28A0092B-C50C-407E-A947-70E740481C1C}">
                <a14:useLocalDpi xmlns:a14="http://schemas.microsoft.com/office/drawing/2010/main" val="0"/>
              </a:ext>
            </a:extLst>
          </a:blip>
          <a:srcRect t="16090" r="716" b="10819"/>
          <a:stretch/>
        </p:blipFill>
        <p:spPr bwMode="auto">
          <a:xfrm>
            <a:off x="2647666" y="1514902"/>
            <a:ext cx="6905767" cy="4817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46600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733615"/>
            <a:ext cx="10515600" cy="1325563"/>
          </a:xfrm>
        </p:spPr>
        <p:txBody>
          <a:bodyPr>
            <a:normAutofit fontScale="90000"/>
          </a:bodyPr>
          <a:lstStyle/>
          <a:p>
            <a:r>
              <a:rPr lang="vi-VN" dirty="0"/>
              <a:t>Khi đăng nhập xong thì có hai gói tài khoản để lựa chọn. Thầy cô hay các bạn có thể chọn gói </a:t>
            </a:r>
            <a:r>
              <a:rPr lang="vi-VN" b="1" dirty="0"/>
              <a:t>Basic miễn phí</a:t>
            </a:r>
            <a:r>
              <a:rPr lang="vi-VN" dirty="0"/>
              <a:t>. Để thử nghiệm nhưng cũng có một số giới hạng nhất định.</a:t>
            </a:r>
            <a:endParaRPr lang="en-US" dirty="0"/>
          </a:p>
        </p:txBody>
      </p:sp>
      <p:pic>
        <p:nvPicPr>
          <p:cNvPr id="6146" name="Picture 2" descr="Chọn gói Basic miễn phí để thử nghiệm"/>
          <p:cNvPicPr>
            <a:picLocks noChangeAspect="1" noChangeArrowheads="1"/>
          </p:cNvPicPr>
          <p:nvPr/>
        </p:nvPicPr>
        <p:blipFill rotWithShape="1">
          <a:blip r:embed="rId2">
            <a:extLst>
              <a:ext uri="{28A0092B-C50C-407E-A947-70E740481C1C}">
                <a14:useLocalDpi xmlns:a14="http://schemas.microsoft.com/office/drawing/2010/main" val="0"/>
              </a:ext>
            </a:extLst>
          </a:blip>
          <a:srcRect t="14376" r="588" b="34019"/>
          <a:stretch/>
        </p:blipFill>
        <p:spPr bwMode="auto">
          <a:xfrm>
            <a:off x="3480177" y="2593076"/>
            <a:ext cx="5568288" cy="4012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73243817"/>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Sau khi lựa chọn xong gói tài khoản thì giao diện chính sẽ được hiện ra.</a:t>
            </a:r>
            <a:endParaRPr lang="en-US" dirty="0"/>
          </a:p>
        </p:txBody>
      </p:sp>
      <p:pic>
        <p:nvPicPr>
          <p:cNvPr id="7170" name="Picture 2" descr="Giao diện chính của Pad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160" y="2019868"/>
            <a:ext cx="7664592" cy="4380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888209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Nếu</a:t>
            </a:r>
            <a:r>
              <a:rPr lang="en-US" dirty="0"/>
              <a:t> </a:t>
            </a:r>
            <a:r>
              <a:rPr lang="en-US" dirty="0" err="1"/>
              <a:t>muốn</a:t>
            </a:r>
            <a:r>
              <a:rPr lang="en-US" dirty="0"/>
              <a:t> </a:t>
            </a:r>
            <a:r>
              <a:rPr lang="en-US" dirty="0" err="1"/>
              <a:t>giao</a:t>
            </a:r>
            <a:r>
              <a:rPr lang="en-US" dirty="0"/>
              <a:t> </a:t>
            </a:r>
            <a:r>
              <a:rPr lang="en-US" dirty="0" err="1"/>
              <a:t>diện</a:t>
            </a:r>
            <a:r>
              <a:rPr lang="en-US" dirty="0"/>
              <a:t> </a:t>
            </a:r>
            <a:r>
              <a:rPr lang="en-US" dirty="0" err="1"/>
              <a:t>chuyển</a:t>
            </a:r>
            <a:r>
              <a:rPr lang="en-US" dirty="0"/>
              <a:t> sang </a:t>
            </a:r>
            <a:r>
              <a:rPr lang="en-US" dirty="0" err="1"/>
              <a:t>tiếng</a:t>
            </a:r>
            <a:r>
              <a:rPr lang="en-US" dirty="0"/>
              <a:t> </a:t>
            </a:r>
            <a:r>
              <a:rPr lang="en-US" dirty="0" err="1"/>
              <a:t>Việt</a:t>
            </a:r>
            <a:r>
              <a:rPr lang="en-US" dirty="0"/>
              <a:t> </a:t>
            </a:r>
            <a:r>
              <a:rPr lang="en-US" dirty="0" err="1"/>
              <a:t>thì</a:t>
            </a:r>
            <a:r>
              <a:rPr lang="en-US" dirty="0"/>
              <a:t> </a:t>
            </a:r>
            <a:r>
              <a:rPr lang="en-US" dirty="0" err="1"/>
              <a:t>kích</a:t>
            </a:r>
            <a:r>
              <a:rPr lang="en-US" dirty="0"/>
              <a:t> </a:t>
            </a:r>
            <a:r>
              <a:rPr lang="en-US" dirty="0" err="1"/>
              <a:t>vào</a:t>
            </a:r>
            <a:r>
              <a:rPr lang="en-US" dirty="0"/>
              <a:t> </a:t>
            </a:r>
            <a:r>
              <a:rPr lang="en-US" dirty="0" err="1"/>
              <a:t>góc</a:t>
            </a:r>
            <a:r>
              <a:rPr lang="en-US" dirty="0"/>
              <a:t> </a:t>
            </a:r>
            <a:r>
              <a:rPr lang="en-US" dirty="0" err="1"/>
              <a:t>trên</a:t>
            </a:r>
            <a:r>
              <a:rPr lang="en-US" dirty="0"/>
              <a:t> </a:t>
            </a:r>
            <a:r>
              <a:rPr lang="en-US" dirty="0" err="1"/>
              <a:t>màn</a:t>
            </a:r>
            <a:r>
              <a:rPr lang="en-US" dirty="0"/>
              <a:t> </a:t>
            </a:r>
            <a:r>
              <a:rPr lang="en-US" dirty="0" err="1"/>
              <a:t>hình</a:t>
            </a:r>
            <a:r>
              <a:rPr lang="en-US" dirty="0"/>
              <a:t> -&gt; </a:t>
            </a:r>
            <a:r>
              <a:rPr lang="en-US" b="1" dirty="0"/>
              <a:t>Setting</a:t>
            </a:r>
            <a:r>
              <a:rPr lang="en-US" dirty="0"/>
              <a:t>.</a:t>
            </a:r>
          </a:p>
        </p:txBody>
      </p:sp>
      <p:pic>
        <p:nvPicPr>
          <p:cNvPr id="8194" name="Picture 2" descr="Chuyển sang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r="961" b="13468"/>
          <a:stretch/>
        </p:blipFill>
        <p:spPr bwMode="auto">
          <a:xfrm>
            <a:off x="4358113" y="1949997"/>
            <a:ext cx="2820609" cy="4696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38476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337830"/>
            <a:ext cx="11008057" cy="1325563"/>
          </a:xfrm>
        </p:spPr>
        <p:txBody>
          <a:bodyPr>
            <a:normAutofit fontScale="90000"/>
          </a:bodyPr>
          <a:lstStyle/>
          <a:p>
            <a:r>
              <a:rPr lang="vi-VN" dirty="0"/>
              <a:t>Trong phần setting bạn vào phần ngôn ngữ </a:t>
            </a:r>
            <a:r>
              <a:rPr lang="vi-VN" b="1" dirty="0"/>
              <a:t>đặt lại tiếng Việt</a:t>
            </a:r>
            <a:r>
              <a:rPr lang="vi-VN" dirty="0"/>
              <a:t> và đặt lại họ tên để dễ dàng nhận biết hơn.</a:t>
            </a:r>
            <a:endParaRPr lang="en-US" dirty="0"/>
          </a:p>
        </p:txBody>
      </p:sp>
      <p:pic>
        <p:nvPicPr>
          <p:cNvPr id="9218" name="Picture 2" descr="Vào phần ngôn ngữ đặt lại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877" y="1690689"/>
            <a:ext cx="7143750" cy="484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201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t>Hướng dẫn cách tạo Padlet</a:t>
            </a:r>
            <a:r>
              <a:rPr lang="vi-VN" dirty="0"/>
              <a:t/>
            </a:r>
            <a:br>
              <a:rPr lang="vi-VN" dirty="0"/>
            </a:br>
            <a:r>
              <a:rPr lang="en-US" b="1" dirty="0" err="1"/>
              <a:t>Tạo</a:t>
            </a:r>
            <a:r>
              <a:rPr lang="en-US" b="1" dirty="0"/>
              <a:t> </a:t>
            </a:r>
            <a:r>
              <a:rPr lang="en-US" b="1" dirty="0" err="1"/>
              <a:t>định</a:t>
            </a:r>
            <a:r>
              <a:rPr lang="en-US" b="1" dirty="0"/>
              <a:t> </a:t>
            </a:r>
            <a:r>
              <a:rPr lang="en-US" b="1" dirty="0" err="1"/>
              <a:t>dạng</a:t>
            </a:r>
            <a:r>
              <a:rPr lang="en-US" b="1" dirty="0"/>
              <a:t> </a:t>
            </a:r>
            <a:r>
              <a:rPr lang="en-US" b="1" dirty="0" err="1"/>
              <a:t>Padlet</a:t>
            </a:r>
            <a:r>
              <a:rPr lang="en-US" dirty="0"/>
              <a:t/>
            </a:r>
            <a:br>
              <a:rPr lang="en-US" dirty="0"/>
            </a:br>
            <a:endParaRPr lang="en-US" dirty="0"/>
          </a:p>
        </p:txBody>
      </p:sp>
      <p:pic>
        <p:nvPicPr>
          <p:cNvPr id="10242" name="Picture 2" descr="Tạo định dạng Pad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576270"/>
            <a:ext cx="7143750" cy="5048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9286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979"/>
            <a:ext cx="10515600" cy="1325563"/>
          </a:xfrm>
        </p:spPr>
        <p:txBody>
          <a:bodyPr>
            <a:normAutofit fontScale="90000"/>
          </a:bodyPr>
          <a:lstStyle/>
          <a:p>
            <a:pPr fontAlgn="base"/>
            <a:r>
              <a:rPr lang="en-US" dirty="0" err="1"/>
              <a:t>Bản</a:t>
            </a:r>
            <a:r>
              <a:rPr lang="en-US" dirty="0"/>
              <a:t> </a:t>
            </a:r>
            <a:r>
              <a:rPr lang="en-US" dirty="0" err="1"/>
              <a:t>chọn</a:t>
            </a:r>
            <a:r>
              <a:rPr lang="en-US" dirty="0"/>
              <a:t> </a:t>
            </a:r>
            <a:r>
              <a:rPr lang="en-US" dirty="0" err="1"/>
              <a:t>loại</a:t>
            </a:r>
            <a:r>
              <a:rPr lang="en-US" dirty="0"/>
              <a:t> </a:t>
            </a:r>
            <a:r>
              <a:rPr lang="en-US" dirty="0" err="1"/>
              <a:t>định</a:t>
            </a:r>
            <a:r>
              <a:rPr lang="en-US" dirty="0"/>
              <a:t> </a:t>
            </a:r>
            <a:r>
              <a:rPr lang="en-US" dirty="0" err="1"/>
              <a:t>dạng</a:t>
            </a:r>
            <a:r>
              <a:rPr lang="en-US" dirty="0"/>
              <a:t> </a:t>
            </a:r>
            <a:r>
              <a:rPr lang="en-US" dirty="0" err="1"/>
              <a:t>hiện</a:t>
            </a:r>
            <a:r>
              <a:rPr lang="en-US" dirty="0"/>
              <a:t> </a:t>
            </a:r>
            <a:r>
              <a:rPr lang="en-US" dirty="0" err="1"/>
              <a:t>ra</a:t>
            </a:r>
            <a:r>
              <a:rPr lang="en-US" dirty="0"/>
              <a:t> </a:t>
            </a:r>
            <a:r>
              <a:rPr lang="en-US" dirty="0" err="1"/>
              <a:t>trong</a:t>
            </a:r>
            <a:r>
              <a:rPr lang="en-US" dirty="0"/>
              <a:t> </a:t>
            </a:r>
            <a:r>
              <a:rPr lang="en-US" dirty="0" err="1"/>
              <a:t>này</a:t>
            </a:r>
            <a:r>
              <a:rPr lang="en-US" dirty="0"/>
              <a:t> </a:t>
            </a:r>
            <a:r>
              <a:rPr lang="en-US" dirty="0" err="1"/>
              <a:t>có</a:t>
            </a:r>
            <a:r>
              <a:rPr lang="en-US" dirty="0"/>
              <a:t> </a:t>
            </a:r>
            <a:r>
              <a:rPr lang="en-US" b="1" dirty="0"/>
              <a:t>8 </a:t>
            </a:r>
            <a:r>
              <a:rPr lang="en-US" b="1" dirty="0" err="1"/>
              <a:t>loại</a:t>
            </a:r>
            <a:r>
              <a:rPr lang="en-US" b="1" dirty="0"/>
              <a:t> </a:t>
            </a:r>
            <a:r>
              <a:rPr lang="en-US" b="1" dirty="0" err="1"/>
              <a:t>định</a:t>
            </a:r>
            <a:r>
              <a:rPr lang="en-US" b="1" dirty="0"/>
              <a:t> </a:t>
            </a:r>
            <a:r>
              <a:rPr lang="en-US" b="1" dirty="0" err="1"/>
              <a:t>dạng</a:t>
            </a:r>
            <a:r>
              <a:rPr lang="en-US" dirty="0"/>
              <a:t> </a:t>
            </a:r>
            <a:r>
              <a:rPr lang="en-US" dirty="0" err="1"/>
              <a:t>cho</a:t>
            </a:r>
            <a:r>
              <a:rPr lang="en-US" dirty="0"/>
              <a:t> </a:t>
            </a:r>
            <a:r>
              <a:rPr lang="en-US" dirty="0" err="1"/>
              <a:t>bạn</a:t>
            </a:r>
            <a:r>
              <a:rPr lang="en-US" dirty="0"/>
              <a:t> </a:t>
            </a:r>
            <a:r>
              <a:rPr lang="en-US" dirty="0" err="1"/>
              <a:t>lựa</a:t>
            </a:r>
            <a:r>
              <a:rPr lang="en-US" dirty="0"/>
              <a:t> </a:t>
            </a:r>
            <a:r>
              <a:rPr lang="en-US" dirty="0" err="1"/>
              <a:t>chọn</a:t>
            </a:r>
            <a:r>
              <a:rPr lang="en-US" dirty="0"/>
              <a:t>. </a:t>
            </a:r>
            <a:r>
              <a:rPr lang="en-US" dirty="0" err="1"/>
              <a:t>Các</a:t>
            </a:r>
            <a:r>
              <a:rPr lang="en-US" dirty="0"/>
              <a:t> </a:t>
            </a:r>
            <a:r>
              <a:rPr lang="en-US" dirty="0" err="1"/>
              <a:t>loại</a:t>
            </a:r>
            <a:r>
              <a:rPr lang="en-US" dirty="0"/>
              <a:t> </a:t>
            </a:r>
            <a:r>
              <a:rPr lang="en-US" dirty="0" err="1"/>
              <a:t>định</a:t>
            </a:r>
            <a:r>
              <a:rPr lang="en-US" dirty="0"/>
              <a:t> </a:t>
            </a:r>
            <a:r>
              <a:rPr lang="en-US" dirty="0" err="1"/>
              <a:t>dạng</a:t>
            </a:r>
            <a:r>
              <a:rPr lang="en-US" dirty="0"/>
              <a:t> </a:t>
            </a:r>
            <a:r>
              <a:rPr lang="en-US" dirty="0" err="1"/>
              <a:t>chỉ</a:t>
            </a:r>
            <a:r>
              <a:rPr lang="en-US" dirty="0"/>
              <a:t> </a:t>
            </a:r>
            <a:r>
              <a:rPr lang="en-US" dirty="0" err="1"/>
              <a:t>khác</a:t>
            </a:r>
            <a:r>
              <a:rPr lang="en-US" dirty="0"/>
              <a:t> </a:t>
            </a:r>
            <a:r>
              <a:rPr lang="en-US" dirty="0" err="1"/>
              <a:t>nhau</a:t>
            </a:r>
            <a:r>
              <a:rPr lang="en-US" dirty="0"/>
              <a:t> </a:t>
            </a:r>
            <a:r>
              <a:rPr lang="en-US" dirty="0" err="1"/>
              <a:t>về</a:t>
            </a:r>
            <a:r>
              <a:rPr lang="en-US" dirty="0"/>
              <a:t> </a:t>
            </a:r>
            <a:r>
              <a:rPr lang="en-US" dirty="0" err="1"/>
              <a:t>bố</a:t>
            </a:r>
            <a:r>
              <a:rPr lang="en-US" dirty="0"/>
              <a:t> </a:t>
            </a:r>
            <a:r>
              <a:rPr lang="en-US" dirty="0" err="1"/>
              <a:t>cục</a:t>
            </a:r>
            <a:r>
              <a:rPr lang="en-US" dirty="0"/>
              <a:t> </a:t>
            </a:r>
            <a:r>
              <a:rPr lang="en-US" dirty="0" err="1"/>
              <a:t>nội</a:t>
            </a:r>
            <a:r>
              <a:rPr lang="en-US" dirty="0"/>
              <a:t> dung.</a:t>
            </a:r>
            <a:br>
              <a:rPr lang="en-US" dirty="0"/>
            </a:br>
            <a:r>
              <a:rPr lang="en-US" dirty="0"/>
              <a:t/>
            </a:r>
            <a:br>
              <a:rPr lang="en-US" dirty="0"/>
            </a:br>
            <a:endParaRPr lang="en-US" dirty="0"/>
          </a:p>
        </p:txBody>
      </p:sp>
      <p:pic>
        <p:nvPicPr>
          <p:cNvPr id="11266" name="Picture 2" descr="Lựa chọn định dạng phù hợ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2178475"/>
            <a:ext cx="7143750" cy="4333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1798424"/>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6308631"/>
          </a:xfrm>
        </p:spPr>
        <p:txBody>
          <a:bodyPr>
            <a:noAutofit/>
          </a:bodyPr>
          <a:lstStyle/>
          <a:p>
            <a:pPr fontAlgn="base"/>
            <a:r>
              <a:rPr lang="vi-VN" sz="3200" b="1" dirty="0"/>
              <a:t>Trong này cần chú ý:</a:t>
            </a:r>
            <a:r>
              <a:rPr lang="vi-VN" sz="3200" dirty="0"/>
              <a:t/>
            </a:r>
            <a:br>
              <a:rPr lang="vi-VN" sz="3200" dirty="0"/>
            </a:br>
            <a:r>
              <a:rPr lang="vi-VN" sz="3200" b="1" dirty="0"/>
              <a:t>Tiêu đề:</a:t>
            </a:r>
            <a:r>
              <a:rPr lang="vi-VN" sz="3200" dirty="0"/>
              <a:t> có thể đặt câu hỏi hay vấn đề trực tiếp tại đây.</a:t>
            </a:r>
            <a:br>
              <a:rPr lang="vi-VN" sz="3200" dirty="0"/>
            </a:br>
            <a:r>
              <a:rPr lang="vi-VN" sz="3200" b="1" dirty="0"/>
              <a:t>Địa chỉ:</a:t>
            </a:r>
            <a:r>
              <a:rPr lang="vi-VN" sz="3200" dirty="0"/>
              <a:t> cần đặt dễ nhớ vì đây là đường link mà ta gửi cho mọi người truy cập.</a:t>
            </a:r>
            <a:br>
              <a:rPr lang="vi-VN" sz="3200" dirty="0"/>
            </a:br>
            <a:r>
              <a:rPr lang="vi-VN" sz="3200" b="1" dirty="0"/>
              <a:t>Sự quy kết:</a:t>
            </a:r>
            <a:r>
              <a:rPr lang="vi-VN" sz="3200" dirty="0"/>
              <a:t> nên bật vì tính năng này cho hiển thị tên của người đăng bài.</a:t>
            </a:r>
            <a:br>
              <a:rPr lang="vi-VN" sz="3200" dirty="0"/>
            </a:br>
            <a:r>
              <a:rPr lang="vi-VN" sz="3200" b="1" dirty="0"/>
              <a:t>Bình luận:</a:t>
            </a:r>
            <a:r>
              <a:rPr lang="vi-VN" sz="3200" dirty="0"/>
              <a:t> nên bật để mọi người có thể tương tác và thảo luận với nhau.</a:t>
            </a:r>
            <a:br>
              <a:rPr lang="vi-VN" sz="3200" dirty="0"/>
            </a:br>
            <a:r>
              <a:rPr lang="vi-VN" sz="3200" b="1" dirty="0"/>
              <a:t>Reactions:</a:t>
            </a:r>
            <a:r>
              <a:rPr lang="vi-VN" sz="3200" dirty="0"/>
              <a:t> chọn đánh giá cho bài đăng.</a:t>
            </a:r>
            <a:br>
              <a:rPr lang="vi-VN" sz="3200" dirty="0"/>
            </a:br>
            <a:r>
              <a:rPr lang="vi-VN" sz="3200" b="1" dirty="0"/>
              <a:t>Require Approval:</a:t>
            </a:r>
            <a:r>
              <a:rPr lang="vi-VN" sz="3200" dirty="0"/>
              <a:t> này là kiểm duyệt trước khi đăng cho mọi người cùng xem.</a:t>
            </a:r>
            <a:br>
              <a:rPr lang="vi-VN" sz="3200" dirty="0"/>
            </a:br>
            <a:r>
              <a:rPr lang="vi-VN" sz="3200" b="1" dirty="0"/>
              <a:t>Filter Profanity:</a:t>
            </a:r>
            <a:r>
              <a:rPr lang="vi-VN" sz="3200" dirty="0"/>
              <a:t> nên bật tính năng này vì do giúp lọc đi các từ thô tục trang bài đăng.</a:t>
            </a:r>
            <a:br>
              <a:rPr lang="vi-VN" sz="3200" dirty="0"/>
            </a:br>
            <a:endParaRPr lang="en-US" sz="3200" dirty="0"/>
          </a:p>
        </p:txBody>
      </p:sp>
    </p:spTree>
    <p:extLst>
      <p:ext uri="{BB962C8B-B14F-4D97-AF65-F5344CB8AC3E}">
        <p14:creationId xmlns:p14="http://schemas.microsoft.com/office/powerpoint/2010/main" val="379046067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205" y="242295"/>
            <a:ext cx="11382233" cy="1900403"/>
          </a:xfrm>
        </p:spPr>
        <p:txBody>
          <a:bodyPr>
            <a:normAutofit fontScale="90000"/>
          </a:bodyPr>
          <a:lstStyle/>
          <a:p>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chia </a:t>
            </a:r>
            <a:r>
              <a:rPr lang="en-US" b="1" dirty="0" err="1">
                <a:latin typeface="Times New Roman" panose="02020603050405020304" pitchFamily="18" charset="0"/>
                <a:cs typeface="Times New Roman" panose="02020603050405020304" pitchFamily="18" charset="0"/>
              </a:rPr>
              <a:t>sẻ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Padlet</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vi-VN" dirty="0">
                <a:latin typeface="Times New Roman" panose="02020603050405020304" pitchFamily="18" charset="0"/>
                <a:cs typeface="Times New Roman" panose="02020603050405020304" pitchFamily="18" charset="0"/>
              </a:rPr>
              <a:t>Để mọi người cùng đóng góp và thảo luận trên Padlet này thì lích vào chia sẻ ở góc trên bên phải màn hình.</a:t>
            </a:r>
            <a:endParaRPr lang="en-US" dirty="0">
              <a:latin typeface="Times New Roman" panose="02020603050405020304" pitchFamily="18" charset="0"/>
              <a:cs typeface="Times New Roman" panose="02020603050405020304" pitchFamily="18" charset="0"/>
            </a:endParaRPr>
          </a:p>
        </p:txBody>
      </p:sp>
      <p:pic>
        <p:nvPicPr>
          <p:cNvPr id="12290" name="Picture 2" descr="Cách chia sẻ Padle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46" y="2142698"/>
            <a:ext cx="7143750" cy="4333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7228137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7388"/>
            <a:ext cx="10515600" cy="1325563"/>
          </a:xfrm>
        </p:spPr>
        <p:txBody>
          <a:bodyPr>
            <a:normAutofit fontScale="90000"/>
          </a:bodyPr>
          <a:lstStyle/>
          <a:p>
            <a:pPr fontAlgn="base"/>
            <a:r>
              <a:rPr lang="vi-VN" dirty="0"/>
              <a:t>Các cách chia sẻ Padlet hiện ra có thể chọn một trong những cách chia sẻ ngày để chia sẻ Padlet với mọi người.</a:t>
            </a:r>
            <a:br>
              <a:rPr lang="vi-VN" dirty="0"/>
            </a:br>
            <a:r>
              <a:rPr lang="vi-VN" dirty="0"/>
              <a:t/>
            </a:r>
            <a:br>
              <a:rPr lang="vi-VN" dirty="0"/>
            </a:br>
            <a:endParaRPr lang="en-US" dirty="0"/>
          </a:p>
        </p:txBody>
      </p:sp>
      <p:pic>
        <p:nvPicPr>
          <p:cNvPr id="13314" name="Picture 2" descr="Chọn cách chia sẻ thích hợp"/>
          <p:cNvPicPr>
            <a:picLocks noChangeAspect="1" noChangeArrowheads="1"/>
          </p:cNvPicPr>
          <p:nvPr/>
        </p:nvPicPr>
        <p:blipFill rotWithShape="1">
          <a:blip r:embed="rId2">
            <a:extLst>
              <a:ext uri="{28A0092B-C50C-407E-A947-70E740481C1C}">
                <a14:useLocalDpi xmlns:a14="http://schemas.microsoft.com/office/drawing/2010/main" val="0"/>
              </a:ext>
            </a:extLst>
          </a:blip>
          <a:srcRect l="1" r="-46" b="55775"/>
          <a:stretch/>
        </p:blipFill>
        <p:spPr bwMode="auto">
          <a:xfrm>
            <a:off x="3826822" y="2222951"/>
            <a:ext cx="4307243" cy="3833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Oval 3"/>
          <p:cNvSpPr/>
          <p:nvPr/>
        </p:nvSpPr>
        <p:spPr>
          <a:xfrm>
            <a:off x="3826822" y="5568287"/>
            <a:ext cx="1624084" cy="682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98801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81"/>
            <a:ext cx="12192000" cy="6840219"/>
          </a:xfrm>
        </p:spPr>
      </p:pic>
      <p:sp>
        <p:nvSpPr>
          <p:cNvPr id="5" name="Rectangle 4"/>
          <p:cNvSpPr/>
          <p:nvPr/>
        </p:nvSpPr>
        <p:spPr>
          <a:xfrm>
            <a:off x="1051198" y="1375251"/>
            <a:ext cx="10934700" cy="830997"/>
          </a:xfrm>
          <a:prstGeom prst="rect">
            <a:avLst/>
          </a:prstGeom>
        </p:spPr>
        <p:txBody>
          <a:bodyPr wrap="square">
            <a:spAutoFit/>
          </a:bodyPr>
          <a:lstStyle/>
          <a:p>
            <a:pPr marL="1371600" lvl="1" indent="-914400">
              <a:buFont typeface="+mj-lt"/>
              <a:buAutoNum type="arabicPeriod"/>
              <a:defRPr/>
            </a:pPr>
            <a:endParaRPr lang="en-US" sz="4800" b="1" dirty="0">
              <a:solidFill>
                <a:srgbClr val="0000FF"/>
              </a:solidFill>
              <a:latin typeface="UTM Silk Script" panose="02040603050506020204" pitchFamily="18" charset="0"/>
              <a:cs typeface="VNI-Briquet" panose="020B7200000000000000" charset="0"/>
            </a:endParaRPr>
          </a:p>
        </p:txBody>
      </p:sp>
      <p:sp>
        <p:nvSpPr>
          <p:cNvPr id="10" name="Flowchart: Alternate Process 9">
            <a:extLst>
              <a:ext uri="{FF2B5EF4-FFF2-40B4-BE49-F238E27FC236}">
                <a16:creationId xmlns:a16="http://schemas.microsoft.com/office/drawing/2014/main" xmlns="" id="{14F8F042-CDF5-4971-8B05-45BB657CD27F}"/>
              </a:ext>
            </a:extLst>
          </p:cNvPr>
          <p:cNvSpPr/>
          <p:nvPr/>
        </p:nvSpPr>
        <p:spPr>
          <a:xfrm flipH="1">
            <a:off x="1302597" y="1519594"/>
            <a:ext cx="10154254" cy="2362439"/>
          </a:xfrm>
          <a:prstGeom prst="flowChartAlternateProcess">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latin typeface="UTM Alberta Heavy" panose="02040603050506020204" pitchFamily="18" charset="0"/>
              </a:rPr>
              <a:t>1. HƯỚNG DẪN SỬ DỤNG PHẦN MỀM MENTIMETER TRONG DẠY HỌC TRỰC TUYẾN</a:t>
            </a:r>
            <a:endParaRPr lang="en-US" sz="3200" dirty="0">
              <a:solidFill>
                <a:srgbClr val="0000FF"/>
              </a:solidFill>
              <a:latin typeface="UTM Alberta Heavy" panose="02040603050506020204" pitchFamily="18" charset="0"/>
            </a:endParaRPr>
          </a:p>
        </p:txBody>
      </p:sp>
      <p:pic>
        <p:nvPicPr>
          <p:cNvPr id="7" name="Picture 6"/>
          <p:cNvPicPr>
            <a:picLocks noChangeAspect="1"/>
          </p:cNvPicPr>
          <p:nvPr/>
        </p:nvPicPr>
        <p:blipFill>
          <a:blip r:embed="rId3"/>
          <a:stretch>
            <a:fillRect/>
          </a:stretch>
        </p:blipFill>
        <p:spPr>
          <a:xfrm>
            <a:off x="93534" y="178130"/>
            <a:ext cx="1127414" cy="1036354"/>
          </a:xfrm>
          <a:prstGeom prst="rect">
            <a:avLst/>
          </a:prstGeom>
          <a:ln>
            <a:noFill/>
          </a:ln>
          <a:effectLst>
            <a:softEdge rad="112500"/>
          </a:effectLst>
        </p:spPr>
      </p:pic>
    </p:spTree>
    <p:extLst>
      <p:ext uri="{BB962C8B-B14F-4D97-AF65-F5344CB8AC3E}">
        <p14:creationId xmlns:p14="http://schemas.microsoft.com/office/powerpoint/2010/main" val="41247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7013"/>
            <a:ext cx="10515600" cy="6492875"/>
          </a:xfrm>
        </p:spPr>
        <p:txBody>
          <a:bodyPr>
            <a:normAutofit fontScale="90000"/>
          </a:bodyPr>
          <a:lstStyle/>
          <a:p>
            <a:pPr fontAlgn="base"/>
            <a:r>
              <a:rPr lang="vi-VN" dirty="0"/>
              <a:t>Chú ý chế độ riêng tư trong Padlet:</a:t>
            </a:r>
            <a:br>
              <a:rPr lang="vi-VN" dirty="0"/>
            </a:br>
            <a:r>
              <a:rPr lang="vi-VN" b="1" dirty="0"/>
              <a:t>Cá nhân</a:t>
            </a:r>
            <a:r>
              <a:rPr lang="vi-VN" dirty="0"/>
              <a:t>: thì không ai xem được dù được gửi link.</a:t>
            </a:r>
            <a:br>
              <a:rPr lang="vi-VN" dirty="0"/>
            </a:br>
            <a:r>
              <a:rPr lang="vi-VN" b="1" dirty="0"/>
              <a:t>Mật khẩu</a:t>
            </a:r>
            <a:r>
              <a:rPr lang="vi-VN" dirty="0"/>
              <a:t>: người được gửi link phải nhập đúng mật khẩu mới được xem.</a:t>
            </a:r>
            <a:br>
              <a:rPr lang="vi-VN" dirty="0"/>
            </a:br>
            <a:r>
              <a:rPr lang="vi-VN" b="1" dirty="0"/>
              <a:t>Bí mật</a:t>
            </a:r>
            <a:r>
              <a:rPr lang="vi-VN" dirty="0"/>
              <a:t>: ai có link thì xem được.</a:t>
            </a:r>
            <a:br>
              <a:rPr lang="vi-VN" dirty="0"/>
            </a:br>
            <a:r>
              <a:rPr lang="vi-VN" b="1" dirty="0"/>
              <a:t>Công khai</a:t>
            </a:r>
            <a:r>
              <a:rPr lang="vi-VN" dirty="0"/>
              <a:t>: thì hoàn toàn có thể tìm thấy trên các máy tìm kiếm.</a:t>
            </a:r>
            <a:br>
              <a:rPr lang="vi-VN" dirty="0"/>
            </a:br>
            <a:r>
              <a:rPr lang="vi-VN" b="1" dirty="0"/>
              <a:t>Giới </a:t>
            </a:r>
            <a:r>
              <a:rPr lang="vi-VN" b="1" dirty="0" smtClean="0"/>
              <a:t>hạn </a:t>
            </a:r>
            <a:r>
              <a:rPr lang="vi-VN" b="1" dirty="0"/>
              <a:t>quyền của khác</a:t>
            </a:r>
            <a:r>
              <a:rPr lang="vi-VN" dirty="0"/>
              <a:t> </a:t>
            </a:r>
            <a:r>
              <a:rPr lang="vi-VN" dirty="0" smtClean="0"/>
              <a:t>(</a:t>
            </a:r>
            <a:r>
              <a:rPr lang="en-US" dirty="0" err="1" smtClean="0"/>
              <a:t>độc</a:t>
            </a:r>
            <a:r>
              <a:rPr lang="en-US" dirty="0"/>
              <a:t> </a:t>
            </a:r>
            <a:r>
              <a:rPr lang="vi-VN" dirty="0" smtClean="0"/>
              <a:t>giả </a:t>
            </a:r>
            <a:r>
              <a:rPr lang="vi-VN" dirty="0"/>
              <a:t>hay người được gửi link): chỉ đọc, viết bài hay được duyệt bài </a:t>
            </a:r>
            <a:r>
              <a:rPr lang="vi-VN" dirty="0" smtClean="0"/>
              <a:t>s</a:t>
            </a:r>
            <a:r>
              <a:rPr lang="en-US" dirty="0" err="1" smtClean="0"/>
              <a:t>ửa</a:t>
            </a:r>
            <a:r>
              <a:rPr lang="vi-VN" dirty="0" smtClean="0"/>
              <a:t> </a:t>
            </a:r>
            <a:r>
              <a:rPr lang="vi-VN" dirty="0"/>
              <a:t>bài của người khác.</a:t>
            </a:r>
            <a:br>
              <a:rPr lang="vi-VN" dirty="0"/>
            </a:br>
            <a:r>
              <a:rPr lang="vi-VN" dirty="0"/>
              <a:t/>
            </a:r>
            <a:br>
              <a:rPr lang="vi-VN" dirty="0"/>
            </a:br>
            <a:endParaRPr lang="en-US" dirty="0"/>
          </a:p>
        </p:txBody>
      </p:sp>
    </p:spTree>
    <p:extLst>
      <p:ext uri="{BB962C8B-B14F-4D97-AF65-F5344CB8AC3E}">
        <p14:creationId xmlns:p14="http://schemas.microsoft.com/office/powerpoint/2010/main" val="359901772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7" y="174056"/>
            <a:ext cx="10515600" cy="1325563"/>
          </a:xfrm>
        </p:spPr>
        <p:txBody>
          <a:bodyPr/>
          <a:lstStyle/>
          <a:p>
            <a:r>
              <a:rPr lang="en-US" dirty="0" smtClean="0">
                <a:latin typeface="Times New Roman" panose="02020603050405020304" pitchFamily="18" charset="0"/>
                <a:cs typeface="Times New Roman" panose="02020603050405020304" pitchFamily="18" charset="0"/>
              </a:rPr>
              <a:t>Ở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chọn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mật</a:t>
            </a:r>
            <a:endParaRPr lang="en-US" b="1" dirty="0">
              <a:latin typeface="Times New Roman" panose="02020603050405020304" pitchFamily="18" charset="0"/>
              <a:cs typeface="Times New Roman" panose="02020603050405020304" pitchFamily="18" charset="0"/>
            </a:endParaRPr>
          </a:p>
        </p:txBody>
      </p:sp>
      <p:pic>
        <p:nvPicPr>
          <p:cNvPr id="14338" name="Picture 2" descr="Chú ý chế độ riêng tư trong Padlet"/>
          <p:cNvPicPr>
            <a:picLocks noChangeAspect="1" noChangeArrowheads="1"/>
          </p:cNvPicPr>
          <p:nvPr/>
        </p:nvPicPr>
        <p:blipFill rotWithShape="1">
          <a:blip r:embed="rId2">
            <a:extLst>
              <a:ext uri="{28A0092B-C50C-407E-A947-70E740481C1C}">
                <a14:useLocalDpi xmlns:a14="http://schemas.microsoft.com/office/drawing/2010/main" val="0"/>
              </a:ext>
            </a:extLst>
          </a:blip>
          <a:srcRect r="7" b="15891"/>
          <a:stretch/>
        </p:blipFill>
        <p:spPr bwMode="auto">
          <a:xfrm>
            <a:off x="3581164" y="1472321"/>
            <a:ext cx="4457368" cy="5087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13820397"/>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a:t>Có thể lưu hoặc xuất bản dưới các dạng: lưu lại thành ảnh, lưu dưới dạng PDF, lưu dưới dạng CSV, lưu dạng bảng tính Excel, in.</a:t>
            </a:r>
            <a:endParaRPr lang="en-US" dirty="0"/>
          </a:p>
        </p:txBody>
      </p:sp>
      <p:pic>
        <p:nvPicPr>
          <p:cNvPr id="15362" name="Picture 2" descr="Có thể lưu hoặc xuất bản dưới các dạng"/>
          <p:cNvPicPr>
            <a:picLocks noChangeAspect="1" noChangeArrowheads="1"/>
          </p:cNvPicPr>
          <p:nvPr/>
        </p:nvPicPr>
        <p:blipFill rotWithShape="1">
          <a:blip r:embed="rId2">
            <a:extLst>
              <a:ext uri="{28A0092B-C50C-407E-A947-70E740481C1C}">
                <a14:useLocalDpi xmlns:a14="http://schemas.microsoft.com/office/drawing/2010/main" val="0"/>
              </a:ext>
            </a:extLst>
          </a:blip>
          <a:srcRect l="1" t="52621" r="-585"/>
          <a:stretch/>
        </p:blipFill>
        <p:spPr bwMode="auto">
          <a:xfrm>
            <a:off x="3441510" y="2265528"/>
            <a:ext cx="5308979" cy="394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7407073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FF"/>
                </a:solidFill>
                <a:effectLst>
                  <a:outerShdw blurRad="38100" dist="38100" dir="2700000" algn="tl">
                    <a:srgbClr val="000000">
                      <a:alpha val="43137"/>
                    </a:srgbClr>
                  </a:outerShdw>
                </a:effectLst>
                <a:latin typeface="UTM Khuccamta" panose="02040603050506020204" pitchFamily="18" charset="0"/>
              </a:rPr>
              <a:t>Minh </a:t>
            </a:r>
            <a:r>
              <a:rPr lang="en-US" dirty="0" err="1" smtClean="0">
                <a:solidFill>
                  <a:srgbClr val="0000FF"/>
                </a:solidFill>
                <a:effectLst>
                  <a:outerShdw blurRad="38100" dist="38100" dir="2700000" algn="tl">
                    <a:srgbClr val="000000">
                      <a:alpha val="43137"/>
                    </a:srgbClr>
                  </a:outerShdw>
                </a:effectLst>
                <a:latin typeface="UTM Khuccamta" panose="02040603050506020204" pitchFamily="18" charset="0"/>
              </a:rPr>
              <a:t>họa</a:t>
            </a:r>
            <a:r>
              <a:rPr lang="en-US" dirty="0" smtClean="0">
                <a:solidFill>
                  <a:srgbClr val="0000FF"/>
                </a:solidFill>
                <a:effectLst>
                  <a:outerShdw blurRad="38100" dist="38100" dir="2700000" algn="tl">
                    <a:srgbClr val="000000">
                      <a:alpha val="43137"/>
                    </a:srgbClr>
                  </a:outerShdw>
                </a:effectLst>
                <a:latin typeface="UTM Khuccamta" panose="02040603050506020204" pitchFamily="18" charset="0"/>
              </a:rPr>
              <a:t>: MỘT GIAO DIỆN PATLET</a:t>
            </a:r>
            <a:endParaRPr lang="en-US" dirty="0">
              <a:solidFill>
                <a:srgbClr val="0000FF"/>
              </a:solidFill>
              <a:effectLst>
                <a:outerShdw blurRad="38100" dist="38100" dir="2700000" algn="tl">
                  <a:srgbClr val="000000">
                    <a:alpha val="43137"/>
                  </a:srgbClr>
                </a:outerShdw>
              </a:effectLst>
              <a:latin typeface="UTM Khuccamta" panose="0204060305050602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772" y="1690688"/>
            <a:ext cx="10442028" cy="4770055"/>
          </a:xfrm>
        </p:spPr>
      </p:pic>
    </p:spTree>
    <p:extLst>
      <p:ext uri="{BB962C8B-B14F-4D97-AF65-F5344CB8AC3E}">
        <p14:creationId xmlns:p14="http://schemas.microsoft.com/office/powerpoint/2010/main" val="238298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Trước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link: </a:t>
            </a:r>
            <a:r>
              <a:rPr lang="en-US" dirty="0" smtClean="0"/>
              <a:t/>
            </a:r>
            <a:br>
              <a:rPr lang="en-US" dirty="0" smtClean="0"/>
            </a:br>
            <a:r>
              <a:rPr lang="en-US" dirty="0"/>
              <a:t> </a:t>
            </a:r>
            <a:r>
              <a:rPr lang="en-US" dirty="0">
                <a:hlinkClick r:id="rId2"/>
              </a:rPr>
              <a:t>https://</a:t>
            </a:r>
            <a:r>
              <a:rPr lang="en-US" dirty="0" smtClean="0">
                <a:hlinkClick r:id="rId2"/>
              </a:rPr>
              <a:t>www.mentimeter.com</a:t>
            </a:r>
            <a:endParaRPr lang="en-US" dirty="0"/>
          </a:p>
        </p:txBody>
      </p:sp>
      <p:pic>
        <p:nvPicPr>
          <p:cNvPr id="1026" name="Picture 2" descr="Trang chủ Menti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67" y="1999780"/>
            <a:ext cx="7858259" cy="4413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15920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Chọn </a:t>
            </a:r>
            <a:r>
              <a:rPr lang="vi-VN" b="1" dirty="0"/>
              <a:t>Sign up</a:t>
            </a:r>
            <a:r>
              <a:rPr lang="vi-VN" dirty="0"/>
              <a:t> để đăng kí tài khoản.</a:t>
            </a:r>
            <a:endParaRPr lang="en-US" dirty="0"/>
          </a:p>
        </p:txBody>
      </p:sp>
      <p:pic>
        <p:nvPicPr>
          <p:cNvPr id="2050" name="Picture 2" descr="Đăng kí sử dụng Menti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559" y="1690689"/>
            <a:ext cx="8010658" cy="4491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97591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98526"/>
          </a:xfrm>
        </p:spPr>
        <p:txBody>
          <a:bodyPr>
            <a:normAutofit fontScale="90000"/>
          </a:bodyPr>
          <a:lstStyle/>
          <a:p>
            <a:r>
              <a:rPr lang="vi-VN" dirty="0"/>
              <a:t>Sau khi nhấn vào </a:t>
            </a:r>
            <a:r>
              <a:rPr lang="vi-VN" b="1" dirty="0"/>
              <a:t>Sign up</a:t>
            </a:r>
            <a:r>
              <a:rPr lang="vi-VN" dirty="0"/>
              <a:t> thì ta có thể đăng nhập với nhiều liên kết. Ở đây tôi chọn </a:t>
            </a:r>
            <a:r>
              <a:rPr lang="vi-VN" b="1" dirty="0"/>
              <a:t>Sign up with Google</a:t>
            </a:r>
            <a:r>
              <a:rPr lang="vi-VN" dirty="0"/>
              <a:t>. Và chọn tài khoản của ta.</a:t>
            </a:r>
            <a:endParaRPr lang="en-US" dirty="0"/>
          </a:p>
        </p:txBody>
      </p:sp>
      <p:pic>
        <p:nvPicPr>
          <p:cNvPr id="3074" name="Picture 2" descr="Đăng nhập với Google"/>
          <p:cNvPicPr>
            <a:picLocks noChangeAspect="1" noChangeArrowheads="1"/>
          </p:cNvPicPr>
          <p:nvPr/>
        </p:nvPicPr>
        <p:blipFill rotWithShape="1">
          <a:blip r:embed="rId2">
            <a:extLst>
              <a:ext uri="{28A0092B-C50C-407E-A947-70E740481C1C}">
                <a14:useLocalDpi xmlns:a14="http://schemas.microsoft.com/office/drawing/2010/main" val="0"/>
              </a:ext>
            </a:extLst>
          </a:blip>
          <a:srcRect r="1400" b="51197"/>
          <a:stretch/>
        </p:blipFill>
        <p:spPr bwMode="auto">
          <a:xfrm>
            <a:off x="2435135" y="2553886"/>
            <a:ext cx="7764933" cy="365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84899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611" y="269108"/>
            <a:ext cx="10586434" cy="2492990"/>
          </a:xfrm>
          <a:prstGeom prst="rect">
            <a:avLst/>
          </a:prstGeom>
        </p:spPr>
        <p:txBody>
          <a:bodyPr wrap="square">
            <a:spAutoFit/>
          </a:bodyPr>
          <a:lstStyle/>
          <a:p>
            <a:pPr fontAlgn="base"/>
            <a:r>
              <a:rPr lang="vi-VN" sz="4000" dirty="0">
                <a:solidFill>
                  <a:srgbClr val="181818"/>
                </a:solidFill>
                <a:latin typeface="+mj-lt"/>
              </a:rPr>
              <a:t>Tiếp tục sau khi đăng nhập với Goolge. Ta chọn thông tin phù hợp, mục đích chỉ là để Mentimeter khảo sát người dùng.</a:t>
            </a:r>
          </a:p>
          <a:p>
            <a:r>
              <a:rPr lang="vi-VN" dirty="0"/>
              <a:t/>
            </a:r>
            <a:br>
              <a:rPr lang="vi-VN" dirty="0"/>
            </a:br>
            <a:endParaRPr lang="en-US" dirty="0"/>
          </a:p>
        </p:txBody>
      </p:sp>
      <p:pic>
        <p:nvPicPr>
          <p:cNvPr id="4098" name="Picture 2" descr="Chọn thông tin phù h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953" y="2218211"/>
            <a:ext cx="7143750" cy="4426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6859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a:t>Tiếp tục chọn </a:t>
            </a:r>
            <a:r>
              <a:rPr lang="vi-VN" b="1" dirty="0"/>
              <a:t>Continue with free.</a:t>
            </a:r>
            <a:r>
              <a:rPr lang="vi-VN" dirty="0"/>
              <a:t> Nếu có nhu cầu ta có thể chọn mua các gói để không bị giới hạn chức năng.</a:t>
            </a:r>
            <a:endParaRPr lang="en-US" dirty="0"/>
          </a:p>
        </p:txBody>
      </p:sp>
      <p:sp>
        <p:nvSpPr>
          <p:cNvPr id="4" name="AutoShape 2" descr="Sử dụng Mentimeter miễn phí"/>
          <p:cNvSpPr>
            <a:spLocks noChangeAspect="1" noChangeArrowheads="1"/>
          </p:cNvSpPr>
          <p:nvPr/>
        </p:nvSpPr>
        <p:spPr bwMode="auto">
          <a:xfrm>
            <a:off x="1555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Sử dụng Mentimeter miễn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922" y="2172043"/>
            <a:ext cx="7143750" cy="4210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16404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Click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New presentation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146" name="Picture 2" descr="Tạo bài thuyết trình m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069" y="1965278"/>
            <a:ext cx="7143750" cy="4490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86083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446</Words>
  <Application>Microsoft Office PowerPoint</Application>
  <PresentationFormat>Custom</PresentationFormat>
  <Paragraphs>42</Paragraphs>
  <Slides>33</Slides>
  <Notes>0</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-Trước hết thầy cô sẽ truy cập vào đường link:   https://www.mentimeter.com</vt:lpstr>
      <vt:lpstr>Chọn Sign up để đăng kí tài khoản.</vt:lpstr>
      <vt:lpstr>Sau khi nhấn vào Sign up thì ta có thể đăng nhập với nhiều liên kết. Ở đây tôi chọn Sign up with Google. Và chọn tài khoản của ta.</vt:lpstr>
      <vt:lpstr>PowerPoint Presentation</vt:lpstr>
      <vt:lpstr>Tiếp tục chọn Continue with free. Nếu có nhu cầu ta có thể chọn mua các gói để không bị giới hạn chức năng.</vt:lpstr>
      <vt:lpstr>Click vào New presentation để tạo bài Thuyết trình mới và đặt tên cho bài Thuyết trình của bạn.</vt:lpstr>
      <vt:lpstr>Giao diện hiển thị như sau:</vt:lpstr>
      <vt:lpstr>  </vt:lpstr>
      <vt:lpstr>Sau đó thầy cô sẽ gởi đường link vào hộp thư chat trong google meet để học sinh click vào chọn đáp án.</vt:lpstr>
      <vt:lpstr>Chọn phương án trả lời và nhấn vào “Submit”</vt:lpstr>
      <vt:lpstr>Ngay lập tức, kết quả sẽ được đưa ra mà thầy cô không cần phải tổng hợp hay thống kê con số. Học sinh và thầy cô sẽ nhìn thấy trực tiếp kết quả mà họ lựa chọn.</vt:lpstr>
      <vt:lpstr>Dạng liên kết từ trong word cloud giúp thầy cô đưa ra câu hỏi để tất cả HS trong lớp có thể đưa ra nhiều đáp án tương tác.</vt:lpstr>
      <vt:lpstr>KẾ HOẠCH BÀI DẠY LỚP 2 MÔN: Tự nhiên và Xã hội  Chủ đề: Con người và sức khoẻ  Bài 22: CHĂM SÓC, BẢO VỆ CƠ QUAN HÔ HẤP</vt:lpstr>
      <vt:lpstr>PowerPoint Presentation</vt:lpstr>
      <vt:lpstr>PowerPoint Presentation</vt:lpstr>
      <vt:lpstr>PowerPoint Presentation</vt:lpstr>
      <vt:lpstr>Truy cập vào đường dẫn: Padlet.com </vt:lpstr>
      <vt:lpstr>Khi đăng nhập xong thì có hai gói tài khoản để lựa chọn. Thầy cô hay các bạn có thể chọn gói Basic miễn phí. Để thử nghiệm nhưng cũng có một số giới hạng nhất định.</vt:lpstr>
      <vt:lpstr>Sau khi lựa chọn xong gói tài khoản thì giao diện chính sẽ được hiện ra.</vt:lpstr>
      <vt:lpstr>Nếu muốn giao diện chuyển sang tiếng Việt thì kích vào góc trên màn hình -&gt; Setting.</vt:lpstr>
      <vt:lpstr>Trong phần setting bạn vào phần ngôn ngữ đặt lại tiếng Việt và đặt lại họ tên để dễ dàng nhận biết hơn.</vt:lpstr>
      <vt:lpstr>Hướng dẫn cách tạo Padlet Tạo định dạng Padlet </vt:lpstr>
      <vt:lpstr>Bản chọn loại định dạng hiện ra trong này có 8 loại định dạng cho bạn lựa chọn. Các loại định dạng chỉ khác nhau về bố cục nội dung.  </vt:lpstr>
      <vt:lpstr>Trong này cần chú ý: Tiêu đề: có thể đặt câu hỏi hay vấn đề trực tiếp tại đây. Địa chỉ: cần đặt dễ nhớ vì đây là đường link mà ta gửi cho mọi người truy cập. Sự quy kết: nên bật vì tính năng này cho hiển thị tên của người đăng bài. Bình luận: nên bật để mọi người có thể tương tác và thảo luận với nhau. Reactions: chọn đánh giá cho bài đăng. Require Approval: này là kiểm duyệt trước khi đăng cho mọi người cùng xem. Filter Profanity: nên bật tính năng này vì do giúp lọc đi các từ thô tục trang bài đăng. </vt:lpstr>
      <vt:lpstr>Làm thế nào để chia sẻ Padlet? Để mọi người cùng đóng góp và thảo luận trên Padlet này thì lích vào chia sẻ ở góc trên bên phải màn hình.</vt:lpstr>
      <vt:lpstr>Các cách chia sẻ Padlet hiện ra có thể chọn một trong những cách chia sẻ ngày để chia sẻ Padlet với mọi người.  </vt:lpstr>
      <vt:lpstr>Chú ý chế độ riêng tư trong Padlet: Cá nhân: thì không ai xem được dù được gửi link. Mật khẩu: người được gửi link phải nhập đúng mật khẩu mới được xem. Bí mật: ai có link thì xem được. Công khai: thì hoàn toàn có thể tìm thấy trên các máy tìm kiếm. Giới hạn quyền của khác (độc giả hay người được gửi link): chỉ đọc, viết bài hay được duyệt bài sửa bài của người khác.  </vt:lpstr>
      <vt:lpstr>Ở phần này thầy cô nên chọn chế độ Bí mật</vt:lpstr>
      <vt:lpstr>Có thể lưu hoặc xuất bản dưới các dạng: lưu lại thành ảnh, lưu dưới dạng PDF, lưu dưới dạng CSV, lưu dạng bảng tính Excel, in.</vt:lpstr>
      <vt:lpstr>Minh họa: MỘT GIAO DIỆN PATLET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hp</cp:lastModifiedBy>
  <cp:revision>42</cp:revision>
  <dcterms:created xsi:type="dcterms:W3CDTF">2021-11-25T15:24:17Z</dcterms:created>
  <dcterms:modified xsi:type="dcterms:W3CDTF">2023-04-18T06:56:35Z</dcterms:modified>
</cp:coreProperties>
</file>